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70" r:id="rId2"/>
    <p:sldId id="256" r:id="rId3"/>
    <p:sldId id="258" r:id="rId4"/>
    <p:sldId id="285" r:id="rId5"/>
    <p:sldId id="259" r:id="rId6"/>
    <p:sldId id="271" r:id="rId7"/>
    <p:sldId id="274" r:id="rId8"/>
    <p:sldId id="281" r:id="rId9"/>
    <p:sldId id="260" r:id="rId10"/>
    <p:sldId id="269" r:id="rId11"/>
    <p:sldId id="278" r:id="rId12"/>
    <p:sldId id="275" r:id="rId13"/>
    <p:sldId id="276" r:id="rId14"/>
    <p:sldId id="279" r:id="rId15"/>
    <p:sldId id="282" r:id="rId16"/>
    <p:sldId id="280" r:id="rId17"/>
    <p:sldId id="284" r:id="rId18"/>
    <p:sldId id="283" r:id="rId19"/>
    <p:sldId id="273" r:id="rId20"/>
    <p:sldId id="277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507" autoAdjust="0"/>
  </p:normalViewPr>
  <p:slideViewPr>
    <p:cSldViewPr>
      <p:cViewPr varScale="1">
        <p:scale>
          <a:sx n="59" d="100"/>
          <a:sy n="59" d="100"/>
        </p:scale>
        <p:origin x="-18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4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>
                <a:latin typeface="+mn-lt"/>
              </a:defRPr>
            </a:lvl2pPr>
          </a:lstStyle>
          <a:p>
            <a:pPr lvl="1">
              <a:defRPr/>
            </a:pPr>
            <a:fld id="{8D36692D-DB6B-4E02-B1C3-DA5F4B32E0BB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47C1A0D1-BE3D-4DFF-8855-36F19F03905F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763D41BE-6962-4BBF-BA76-013A6649E456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0227F3E9-4B3D-449A-8797-8D0EB3E7D067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3FFA54DB-666A-4267-9A63-C07F91298517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E6F0BFC2-B554-4108-8FB6-F160E086825F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F8A4B1DC-46EE-4E7B-9A90-B14EBDC8EF07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169A7403-988A-4675-899C-3BDA3D3F6777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A01EEBAF-EC10-46EF-B745-59F228E1D629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8945F2B4-6287-4EEA-B2AC-E18D681AC9F8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 smtClean="0"/>
            </a:lvl2pPr>
          </a:lstStyle>
          <a:p>
            <a:pPr lvl="1">
              <a:defRPr/>
            </a:pPr>
            <a:fld id="{E7098BC5-CF5C-478E-AF7B-182D4A1868FE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13315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6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>
              <a:defRPr kumimoji="0" sz="1400" smtClean="0">
                <a:latin typeface="+mj-lt"/>
              </a:defRPr>
            </a:lvl2pPr>
          </a:lstStyle>
          <a:p>
            <a:pPr lvl="1">
              <a:defRPr/>
            </a:pPr>
            <a:fld id="{7C86C39F-E42B-4046-A40C-10AFB5AF5A4E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2;&#1072;&#1079;&#1072;&#1093;&#1089;&#1090;&#1072;&#1085;\&#1053;&#1077;&#1080;&#1079;&#1074;&#1077;&#1089;&#1090;&#1077;&#1085;%20-%20sary_arka_&#1082;&#1072;&#1079;&#1072;&#1093;&#1089;&#1082;&#1072;&#1103;%20&#1085;&#1072;&#1088;&#1086;&#1076;&#1085;&#1072;&#1103;%20&#1084;&#1077;&#1083;&#1086;&#1076;&#1080;&#1103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2;&#1072;&#1079;&#1072;&#1093;&#1089;&#1090;&#1072;&#1085;\&#1050;&#1072;&#1079;&#1072;&#1093;&#1089;&#1082;&#1072;&#1103;%20-%20&#1085;&#1072;&#1094;&#1080;&#1086;&#1085;&#1072;&#1083;&#1100;&#1085;&#1072;&#1103;%20&#1084;&#1077;&#1083;&#1086;&#1076;&#1080;&#1103;.mp3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Desktop\&#1082;&#1072;&#1079;&#1072;&#1093;&#1089;&#1090;&#1072;&#1085;\&#1043;&#1080;&#1084;&#1085;%20-%20&#1043;&#1080;&#1084;&#1085;%20&#1050;&#1072;&#1079;&#1072;&#1093;&#1089;&#1090;&#1072;&#1085;&#1072;%20(&#1089;&#1086;%20&#1089;&#1083;&#1086;&#1074;&#1072;&#1084;&#1080;)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stanaairport.kz/images/stories/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3419872" cy="5153769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88640"/>
            <a:ext cx="7772400" cy="1828800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hlink"/>
                </a:solidFill>
                <a:latin typeface="+mn-lt"/>
              </a:rPr>
              <a:t>МОЯ РОДИНА-МОЙ КАЗАХСТАН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1988840"/>
            <a:ext cx="5400600" cy="3429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КАЗАХСТАН- ЭТО КРАЙ ОТАР И ПШЕНИЦЫ.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КРАЙ, И СТЕПИ, И ГОРЫ, ВМЕСТИВШИЙ В ГРАНИЦЫ.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КРАЙ ЗАОБЛАЧНЫХ ПИКОВ, ДЖАЙЛЯУ ШИРОКИХ,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НЕУЁМНЫХ И ПЕНИСТЫХ РЕЧЕК ПРОТОКИ,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КРАЙ БАТЫРОВ, ГЕРОЕВ ПОРЫВИСТЫЙ КРАЙ,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FF0000"/>
                </a:solidFill>
              </a:rPr>
              <a:t>ЛИШЬ О НЕМ МОИ ДУМЫ, О НЕМ МОИ </a:t>
            </a:r>
            <a:r>
              <a:rPr lang="ru-RU" sz="1800" b="1" dirty="0" smtClean="0">
                <a:solidFill>
                  <a:srgbClr val="FF0000"/>
                </a:solidFill>
              </a:rPr>
              <a:t>СТРОКИ.                                           К.ИДРИСОВ</a:t>
            </a:r>
            <a:endParaRPr lang="ru-RU" sz="1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ru-RU" sz="1800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5" name="Неизвестен - sary_arka_казахская народна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О РОДИНЕ!!!!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/>
              <a:t>…КАК ПОВЕЗЛО ТЕБЕ И МНЕ!</a:t>
            </a:r>
          </a:p>
          <a:p>
            <a:pPr>
              <a:buFont typeface="Wingdings" pitchFamily="2" charset="2"/>
              <a:buNone/>
            </a:pPr>
            <a:r>
              <a:rPr lang="ru-RU" sz="1800"/>
              <a:t>МЫ РОДИЛИСЬ В ТАКОЙ СТРАНЕ</a:t>
            </a:r>
          </a:p>
          <a:p>
            <a:pPr>
              <a:buFont typeface="Wingdings" pitchFamily="2" charset="2"/>
              <a:buNone/>
            </a:pPr>
            <a:r>
              <a:rPr lang="ru-RU" sz="1800"/>
              <a:t>ГДЕ ЛЮДИ ВСЕ-ОДНА СЕМЬЯ,</a:t>
            </a:r>
          </a:p>
          <a:p>
            <a:pPr>
              <a:buFont typeface="Wingdings" pitchFamily="2" charset="2"/>
              <a:buNone/>
            </a:pPr>
            <a:r>
              <a:rPr lang="ru-RU" sz="1800"/>
              <a:t>КУДА НИ ГЛЯНЬ- КРУГОМ ДРУЗЬЯ.</a:t>
            </a:r>
          </a:p>
          <a:p>
            <a:pPr>
              <a:buFont typeface="Wingdings" pitchFamily="2" charset="2"/>
              <a:buNone/>
            </a:pPr>
            <a:r>
              <a:rPr lang="ru-RU" sz="1800"/>
              <a:t>                                         Я.АКИМ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ДА БУДЕТ СВЕТЕЛ КАЖДЫЙ ЧАС</a:t>
            </a:r>
          </a:p>
          <a:p>
            <a:r>
              <a:rPr lang="ru-RU" sz="2000" dirty="0"/>
              <a:t>ВОВЕКИ НАМ РОДНОЙ СТРАНЫ- СТРАНЫ, ЧТО ВЫРАСТИЛА НАС. СТРАНЫ, ЧЬЕЙ СИЛОЙ МЫ СИЛЬНЫ.</a:t>
            </a:r>
          </a:p>
          <a:p>
            <a:r>
              <a:rPr lang="ru-RU" sz="2000" dirty="0"/>
              <a:t>И ПУСТЬ ДЛЯ НАС ГОРИТ ВСЕГДА ЕЕ ВЫСОКАЯ </a:t>
            </a:r>
            <a:r>
              <a:rPr lang="ru-RU" b="1" dirty="0">
                <a:solidFill>
                  <a:srgbClr val="FF0000"/>
                </a:solidFill>
              </a:rPr>
              <a:t>ЗВЕЗДА!!!</a:t>
            </a:r>
          </a:p>
          <a:p>
            <a:pPr>
              <a:buFont typeface="Wingdings" pitchFamily="2" charset="2"/>
              <a:buNone/>
            </a:pPr>
            <a:r>
              <a:rPr lang="ru-RU" sz="1800" dirty="0"/>
              <a:t>             </a:t>
            </a:r>
            <a:r>
              <a:rPr lang="ru-RU" sz="1800" dirty="0" smtClean="0"/>
              <a:t>       </a:t>
            </a:r>
            <a:r>
              <a:rPr lang="ru-RU" sz="1800" dirty="0"/>
              <a:t>М. ИСАКОВСКИЙ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azakh.ru/photo/nature/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7925519" cy="6331036"/>
          </a:xfrm>
          <a:prstGeom prst="rect">
            <a:avLst/>
          </a:prstGeom>
          <a:noFill/>
        </p:spPr>
      </p:pic>
      <p:pic>
        <p:nvPicPr>
          <p:cNvPr id="4" name="Казахская - национальна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14313"/>
            <a:ext cx="8562975" cy="1157287"/>
          </a:xfrm>
        </p:spPr>
        <p:txBody>
          <a:bodyPr/>
          <a:lstStyle/>
          <a:p>
            <a:r>
              <a:rPr lang="ru-RU" sz="2400" b="1" dirty="0">
                <a:latin typeface="+mn-lt"/>
              </a:rPr>
              <a:t>Казахстанские степи, родные края,  как велик сей простор, не объять </a:t>
            </a:r>
            <a:r>
              <a:rPr lang="ru-RU" sz="2400" b="1" dirty="0" smtClean="0">
                <a:latin typeface="+mn-lt"/>
              </a:rPr>
              <a:t>берега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И </a:t>
            </a:r>
            <a:r>
              <a:rPr lang="ru-RU" sz="2400" b="1" dirty="0">
                <a:latin typeface="+mn-lt"/>
              </a:rPr>
              <a:t>целинные земли, на поле жнивье- и становится здесь от души хорошо…</a:t>
            </a:r>
            <a:r>
              <a:rPr lang="ru-RU" sz="2400" dirty="0">
                <a:latin typeface="+mn-lt"/>
              </a:rPr>
              <a:t> </a:t>
            </a:r>
          </a:p>
        </p:txBody>
      </p:sp>
      <p:pic>
        <p:nvPicPr>
          <p:cNvPr id="32772" name="Picture 4" descr="Жизнь в степи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808162"/>
            <a:ext cx="9144000" cy="504983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18939"/>
          </a:xfrm>
        </p:spPr>
        <p:txBody>
          <a:bodyPr/>
          <a:lstStyle/>
          <a:p>
            <a:r>
              <a:rPr lang="ru-RU" sz="1800" b="1" dirty="0">
                <a:latin typeface="+mn-lt"/>
              </a:rPr>
              <a:t>В СТЕПИ НА ДЖАЙЛЯУ ПАСУТСЯ ОВЕЧКИ. ТАМ ДЕДУШКА ЮРТУ ПОСТАВИЛ У РЕЧКИ.СВЕТЛА И БЕЛА, СЛОВНО ТУЧКА ОНА,</a:t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latin typeface="+mn-lt"/>
              </a:rPr>
              <a:t> ПОД КУПОЛОМ ДЫРКА ВМЕСТО ОКНА.</a:t>
            </a:r>
          </a:p>
        </p:txBody>
      </p:sp>
      <p:pic>
        <p:nvPicPr>
          <p:cNvPr id="52228" name="Picture 4" descr="04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447800"/>
            <a:ext cx="7543800" cy="4978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fotoplex.ru/photos/feodor1955/Kazakhstan/i-1139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926.vkontakte.ru/u14185368/-6/x_bf3048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.i.ua/photo/images/pic/8/2/4837628_bc974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534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3.images.drive2.ru/car.journal.photos/3800/000/000/003/3ad/88cb81de7041ec50-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8970"/>
            <a:ext cx="8352928" cy="6749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girls-svadba.ru/sites/default/files/pictures/68014249_nezavisimo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f.azh.kz/news/10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620688"/>
            <a:ext cx="5856651" cy="43924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188640"/>
            <a:ext cx="4714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Президентский Дворец в Астане</a:t>
            </a:r>
            <a:endParaRPr lang="ru-RU" sz="2400" b="1" dirty="0"/>
          </a:p>
        </p:txBody>
      </p:sp>
      <p:pic>
        <p:nvPicPr>
          <p:cNvPr id="33796" name="Picture 4" descr="http://gdb.rferl.org/62C1387E-1380-4D7E-8AEA-C9BD30D70B6B_mw800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7208348" cy="47937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1196752"/>
            <a:ext cx="4100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Дворец мира и согласия</a:t>
            </a:r>
            <a:endParaRPr lang="ru-RU" sz="2800" b="1" dirty="0"/>
          </a:p>
        </p:txBody>
      </p:sp>
      <p:pic>
        <p:nvPicPr>
          <p:cNvPr id="33798" name="Picture 6" descr="http://smi2.ru/data/images/38468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692778"/>
            <a:ext cx="6592044" cy="48017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31840" y="836712"/>
            <a:ext cx="17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/>
              <a:t>Байтерек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allAtOnce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367712" cy="5744121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b="1" i="1" dirty="0" smtClean="0">
                <a:solidFill>
                  <a:schemeClr val="hlink"/>
                </a:solidFill>
              </a:rPr>
              <a:t>16 декабря</a:t>
            </a:r>
            <a:r>
              <a:rPr lang="ru-RU" sz="4000" b="1" i="1" dirty="0" smtClean="0">
                <a:solidFill>
                  <a:schemeClr val="hlink"/>
                </a:solidFill>
              </a:rPr>
              <a:t/>
            </a:r>
            <a:br>
              <a:rPr lang="ru-RU" sz="4000" b="1" i="1" dirty="0" smtClean="0">
                <a:solidFill>
                  <a:schemeClr val="hlink"/>
                </a:solidFill>
              </a:rPr>
            </a:br>
            <a:r>
              <a:rPr lang="en-US" sz="4000" b="1" i="1" dirty="0" smtClean="0">
                <a:solidFill>
                  <a:schemeClr val="hlink"/>
                </a:solidFill>
              </a:rPr>
              <a:t/>
            </a:r>
            <a:br>
              <a:rPr lang="en-US" sz="4000" b="1" i="1" dirty="0" smtClean="0">
                <a:solidFill>
                  <a:schemeClr val="hlink"/>
                </a:solidFill>
              </a:rPr>
            </a:br>
            <a:r>
              <a:rPr lang="en-US" sz="4000" b="1" i="1" dirty="0" smtClean="0">
                <a:solidFill>
                  <a:schemeClr val="hlink"/>
                </a:solidFill>
              </a:rPr>
              <a:t/>
            </a:r>
            <a:br>
              <a:rPr lang="en-US" sz="4000" b="1" i="1" dirty="0" smtClean="0">
                <a:solidFill>
                  <a:schemeClr val="hlink"/>
                </a:solidFill>
              </a:rPr>
            </a:br>
            <a:r>
              <a:rPr lang="en-US" sz="4000" b="1" i="1" dirty="0" smtClean="0">
                <a:solidFill>
                  <a:schemeClr val="hlink"/>
                </a:solidFill>
              </a:rPr>
              <a:t/>
            </a:r>
            <a:br>
              <a:rPr lang="en-US" sz="4000" b="1" i="1" dirty="0" smtClean="0">
                <a:solidFill>
                  <a:schemeClr val="hlink"/>
                </a:solidFill>
              </a:rPr>
            </a:br>
            <a:r>
              <a:rPr lang="en-US" sz="4000" b="1" i="1" dirty="0" smtClean="0">
                <a:solidFill>
                  <a:schemeClr val="hlink"/>
                </a:solidFill>
              </a:rPr>
              <a:t/>
            </a:r>
            <a:br>
              <a:rPr lang="en-US" sz="4000" b="1" i="1" dirty="0" smtClean="0">
                <a:solidFill>
                  <a:schemeClr val="hlink"/>
                </a:solidFill>
              </a:rPr>
            </a:br>
            <a:r>
              <a:rPr lang="en-US" sz="4000" b="1" i="1" dirty="0" smtClean="0">
                <a:solidFill>
                  <a:schemeClr val="hlink"/>
                </a:solidFill>
              </a:rPr>
              <a:t/>
            </a:r>
            <a:br>
              <a:rPr lang="en-US" sz="4000" b="1" i="1" dirty="0" smtClean="0">
                <a:solidFill>
                  <a:schemeClr val="hlink"/>
                </a:solidFill>
              </a:rPr>
            </a:br>
            <a:r>
              <a:rPr lang="ru-RU" sz="2800" b="1" i="1" dirty="0" smtClean="0">
                <a:solidFill>
                  <a:schemeClr val="hlink"/>
                </a:solidFill>
              </a:rPr>
              <a:t/>
            </a:r>
            <a:br>
              <a:rPr lang="ru-RU" sz="2800" b="1" i="1" dirty="0" smtClean="0">
                <a:solidFill>
                  <a:schemeClr val="hlink"/>
                </a:solidFill>
              </a:rPr>
            </a:br>
            <a:endParaRPr lang="ru-RU" sz="2800" b="1" i="1" dirty="0" smtClean="0">
              <a:solidFill>
                <a:schemeClr val="hlink"/>
              </a:solidFill>
            </a:endParaRPr>
          </a:p>
        </p:txBody>
      </p:sp>
      <p:pic>
        <p:nvPicPr>
          <p:cNvPr id="13314" name="Picture 2" descr="http://img-fotki.yandex.ru/get/4104/drucekdk.7/0_1d1e5_3a25cb8f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5585817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1341438" y="814388"/>
            <a:ext cx="648652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latin typeface="Arial" charset="0"/>
              </a:rPr>
              <a:t>Мы дружной семьею живем в Казахстане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Татары, уйгуры и русские с нами.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Так пусть же крепнет во веки веков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Дружба народов всех возрастов.</a:t>
            </a:r>
          </a:p>
          <a:p>
            <a:pPr algn="ctr"/>
            <a:endParaRPr lang="ru-RU" sz="2400" b="1">
              <a:latin typeface="Arial" charset="0"/>
            </a:endParaRPr>
          </a:p>
          <a:p>
            <a:pPr algn="ctr"/>
            <a:r>
              <a:rPr lang="ru-RU" sz="2400" b="1">
                <a:latin typeface="Arial" charset="0"/>
              </a:rPr>
              <a:t>Дружба народов — не просто слова,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Дружба народов навеки жива.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Дружба народов — счастливые дети,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Колос на ниве и сила в расцвете.</a:t>
            </a:r>
          </a:p>
          <a:p>
            <a:pPr algn="ctr"/>
            <a:endParaRPr lang="ru-RU" sz="2400" b="1">
              <a:latin typeface="Arial" charset="0"/>
            </a:endParaRPr>
          </a:p>
          <a:p>
            <a:pPr algn="ctr"/>
            <a:r>
              <a:rPr lang="ru-RU" sz="2400" b="1">
                <a:latin typeface="Arial" charset="0"/>
              </a:rPr>
              <a:t>Дружба народов — бескрайний простор,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>Мир и согласие, девичий хор.</a:t>
            </a:r>
            <a:br>
              <a:rPr lang="ru-RU" sz="2400" b="1">
                <a:latin typeface="Arial" charset="0"/>
              </a:rPr>
            </a:br>
            <a:r>
              <a:rPr lang="ru-RU" sz="2400" b="1">
                <a:latin typeface="Arial" charset="0"/>
              </a:rPr>
              <a:t/>
            </a:r>
            <a:br>
              <a:rPr lang="ru-RU" sz="2400" b="1">
                <a:latin typeface="Arial" charset="0"/>
              </a:rPr>
            </a:br>
            <a:endParaRPr lang="ru-RU" sz="24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4522/31000327.f/0_9a01e_dfeb8b5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984776" cy="637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3203575" y="188913"/>
            <a:ext cx="5761038" cy="640873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smtClean="0">
                <a:solidFill>
                  <a:schemeClr val="accent2"/>
                </a:solidFill>
              </a:rPr>
              <a:t>«Наше знамя-независимость</a:t>
            </a:r>
            <a:br>
              <a:rPr lang="ru-RU" sz="4000" b="1" i="1" smtClean="0">
                <a:solidFill>
                  <a:schemeClr val="accent2"/>
                </a:solidFill>
              </a:rPr>
            </a:br>
            <a:r>
              <a:rPr lang="ru-RU" sz="4000" b="1" i="1" smtClean="0">
                <a:solidFill>
                  <a:schemeClr val="accent2"/>
                </a:solidFill>
              </a:rPr>
              <a:t> Наша цель- мир и благоденствие</a:t>
            </a:r>
            <a:br>
              <a:rPr lang="ru-RU" sz="4000" b="1" i="1" smtClean="0">
                <a:solidFill>
                  <a:schemeClr val="accent2"/>
                </a:solidFill>
              </a:rPr>
            </a:br>
            <a:r>
              <a:rPr lang="ru-RU" sz="4000" b="1" i="1" smtClean="0">
                <a:solidFill>
                  <a:schemeClr val="accent2"/>
                </a:solidFill>
              </a:rPr>
              <a:t> В этом мире у нас есть лишь одна Родина- это Казахстан!</a:t>
            </a:r>
            <a:r>
              <a:rPr lang="ru-RU" b="1" i="1" smtClean="0">
                <a:solidFill>
                  <a:schemeClr val="accent2"/>
                </a:solidFill>
              </a:rPr>
              <a:t> </a:t>
            </a:r>
            <a:br>
              <a:rPr lang="ru-RU" b="1" i="1" smtClean="0">
                <a:solidFill>
                  <a:schemeClr val="accent2"/>
                </a:solidFill>
              </a:rPr>
            </a:br>
            <a:r>
              <a:rPr lang="ru-RU" b="1" i="1" smtClean="0">
                <a:solidFill>
                  <a:schemeClr val="accent2"/>
                </a:solidFill>
              </a:rPr>
              <a:t>            </a:t>
            </a:r>
            <a:r>
              <a:rPr lang="ru-RU" b="1" i="1" smtClean="0">
                <a:solidFill>
                  <a:schemeClr val="hlink"/>
                </a:solidFill>
              </a:rPr>
              <a:t>Нурсултан       </a:t>
            </a:r>
            <a:br>
              <a:rPr lang="ru-RU" b="1" i="1" smtClean="0">
                <a:solidFill>
                  <a:schemeClr val="hlink"/>
                </a:solidFill>
              </a:rPr>
            </a:br>
            <a:r>
              <a:rPr lang="ru-RU" b="1" i="1" smtClean="0">
                <a:solidFill>
                  <a:schemeClr val="hlink"/>
                </a:solidFill>
              </a:rPr>
              <a:t>            Назарбаев</a:t>
            </a:r>
          </a:p>
        </p:txBody>
      </p:sp>
      <p:pic>
        <p:nvPicPr>
          <p:cNvPr id="15363" name="Picture 6" descr="image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28082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amic.ru/images/gallery_07-2011/640.1393081_20110720151139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976664" cy="44908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5301208"/>
            <a:ext cx="77837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Нурсултан </a:t>
            </a:r>
            <a:r>
              <a:rPr lang="ru-RU" sz="4000" b="1" dirty="0" err="1" smtClean="0"/>
              <a:t>Абишевич</a:t>
            </a:r>
            <a:r>
              <a:rPr lang="ru-RU" sz="4000" b="1" dirty="0" smtClean="0"/>
              <a:t> Назарбаев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www.ekibastuz.gov.kz/site/images/gerb_c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680520" cy="453495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20072" y="764704"/>
            <a:ext cx="3843937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b="1" dirty="0" smtClean="0"/>
              <a:t>Государственный герб Республики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Казахстан представляет собой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изображение </a:t>
            </a:r>
            <a:r>
              <a:rPr lang="ru-RU" b="1" dirty="0" err="1" smtClean="0"/>
              <a:t>шанырака</a:t>
            </a:r>
            <a:r>
              <a:rPr lang="ru-RU" b="1" dirty="0" smtClean="0"/>
              <a:t> (верхняя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сводчатая часть юрты) 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на голубом фоне, от которого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во все стороны в виде солнечных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лучей расходятся </a:t>
            </a:r>
            <a:r>
              <a:rPr lang="ru-RU" b="1" dirty="0" err="1" smtClean="0"/>
              <a:t>уыки</a:t>
            </a:r>
            <a:r>
              <a:rPr lang="ru-RU" b="1" dirty="0" smtClean="0"/>
              <a:t> (опоры) в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обрамлении крыльев мифических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коней. В нижней части герба –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надпись "</a:t>
            </a:r>
            <a:r>
              <a:rPr lang="ru-RU" b="1" dirty="0" err="1" smtClean="0"/>
              <a:t>Казакстан</a:t>
            </a:r>
            <a:r>
              <a:rPr lang="ru-RU" b="1" dirty="0" smtClean="0"/>
              <a:t>".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Государственный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герб Республики Казахстан – 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двух цветов: золотого и сине-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голубого. Сегодняшний герб 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суверенного Казахстана является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результатом труда, творческих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исканий двух известных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архитекторов: </a:t>
            </a:r>
            <a:r>
              <a:rPr lang="ru-RU" b="1" dirty="0" err="1" smtClean="0"/>
              <a:t>Жандарбека</a:t>
            </a:r>
            <a:endParaRPr lang="ru-RU" b="1" dirty="0" smtClean="0"/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</a:t>
            </a:r>
            <a:r>
              <a:rPr lang="ru-RU" b="1" dirty="0" err="1" smtClean="0"/>
              <a:t>Малибекова</a:t>
            </a:r>
            <a:r>
              <a:rPr lang="ru-RU" b="1" dirty="0" smtClean="0"/>
              <a:t> и </a:t>
            </a:r>
            <a:r>
              <a:rPr lang="ru-RU" b="1" dirty="0" err="1" smtClean="0"/>
              <a:t>Шоты</a:t>
            </a:r>
            <a:r>
              <a:rPr lang="ru-RU" b="1" dirty="0" smtClean="0"/>
              <a:t> </a:t>
            </a:r>
            <a:r>
              <a:rPr lang="ru-RU" b="1" dirty="0" err="1" smtClean="0"/>
              <a:t>Уалиханова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olstars.com/images/flags/Big/kz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259540" cy="41764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8655" y="4725144"/>
            <a:ext cx="89853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Голубой флаг с золотистым национальным орнаментом слева, </a:t>
            </a:r>
          </a:p>
          <a:p>
            <a:r>
              <a:rPr lang="ru-RU" sz="2400" b="1" dirty="0" smtClean="0"/>
              <a:t>золотистым солнцем и парящим силуэтом орла в центре. Он </a:t>
            </a:r>
          </a:p>
          <a:p>
            <a:r>
              <a:rPr lang="ru-RU" sz="2400" b="1" dirty="0" smtClean="0"/>
              <a:t>ныне всеми воспринимается как символ свободы, </a:t>
            </a:r>
          </a:p>
          <a:p>
            <a:r>
              <a:rPr lang="ru-RU" sz="2400" b="1" dirty="0" smtClean="0"/>
              <a:t>независимости и суверенитета нашей республики.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Государственный гимн Республики Казахстан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 </a:t>
            </a:r>
            <a:r>
              <a:rPr lang="ru-RU" sz="1400" dirty="0"/>
              <a:t>Слова - Нурсултана Назарбаева и </a:t>
            </a:r>
            <a:r>
              <a:rPr lang="ru-RU" sz="1400" dirty="0" err="1"/>
              <a:t>Жумекена</a:t>
            </a:r>
            <a:r>
              <a:rPr lang="ru-RU" sz="1400" dirty="0"/>
              <a:t> </a:t>
            </a:r>
            <a:r>
              <a:rPr lang="ru-RU" sz="1400" dirty="0" err="1"/>
              <a:t>Нажимеденова</a:t>
            </a:r>
            <a:r>
              <a:rPr lang="ru-RU" sz="1400" dirty="0"/>
              <a:t>, музыка </a:t>
            </a:r>
            <a:r>
              <a:rPr lang="ru-RU" sz="1400" dirty="0" err="1"/>
              <a:t>Шамши</a:t>
            </a:r>
            <a:r>
              <a:rPr lang="ru-RU" sz="1400" dirty="0"/>
              <a:t> </a:t>
            </a:r>
            <a:r>
              <a:rPr lang="ru-RU" sz="1400" dirty="0" err="1"/>
              <a:t>Калдаякова</a:t>
            </a:r>
            <a:r>
              <a:rPr lang="ru-RU" sz="1400" dirty="0"/>
              <a:t>,</a:t>
            </a:r>
            <a:r>
              <a:rPr lang="ru-RU" sz="4000" dirty="0"/>
              <a:t> </a:t>
            </a:r>
          </a:p>
        </p:txBody>
      </p:sp>
      <p:sp>
        <p:nvSpPr>
          <p:cNvPr id="89092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/>
              <a:t>Алтын күн аспаны, </a:t>
            </a:r>
            <a:br>
              <a:rPr lang="ru-RU" sz="1800"/>
            </a:br>
            <a:r>
              <a:rPr lang="ru-RU" sz="1800"/>
              <a:t>Алтын дән даласы, </a:t>
            </a:r>
            <a:br>
              <a:rPr lang="ru-RU" sz="1800"/>
            </a:br>
            <a:r>
              <a:rPr lang="ru-RU" sz="1800"/>
              <a:t>Ерліктің дастаны, </a:t>
            </a:r>
            <a:br>
              <a:rPr lang="ru-RU" sz="1800"/>
            </a:br>
            <a:r>
              <a:rPr lang="ru-RU" sz="1800"/>
              <a:t>Еліме қарашы! </a:t>
            </a:r>
            <a:br>
              <a:rPr lang="ru-RU" sz="1800"/>
            </a:br>
            <a:r>
              <a:rPr lang="ru-RU" sz="1800"/>
              <a:t>Ежелден ер деген, </a:t>
            </a:r>
            <a:br>
              <a:rPr lang="ru-RU" sz="1800"/>
            </a:br>
            <a:r>
              <a:rPr lang="ru-RU" sz="1800"/>
              <a:t>Даңқымыз шықты ғой. </a:t>
            </a:r>
            <a:br>
              <a:rPr lang="ru-RU" sz="1800"/>
            </a:br>
            <a:r>
              <a:rPr lang="ru-RU" sz="1800"/>
              <a:t>Намысын бермеген, </a:t>
            </a:r>
            <a:br>
              <a:rPr lang="ru-RU" sz="1800"/>
            </a:br>
            <a:r>
              <a:rPr lang="ru-RU" sz="1800"/>
              <a:t>Қазағым мықты ғой! </a:t>
            </a:r>
          </a:p>
          <a:p>
            <a:r>
              <a:rPr lang="ru-RU" sz="1800"/>
              <a:t> </a:t>
            </a:r>
            <a:endParaRPr lang="ru-RU" sz="1800" b="1"/>
          </a:p>
          <a:p>
            <a:r>
              <a:rPr lang="ru-RU" sz="1800" b="1"/>
              <a:t>Қайырмасы:</a:t>
            </a:r>
            <a:r>
              <a:rPr lang="ru-RU" sz="1800"/>
              <a:t> </a:t>
            </a:r>
            <a:br>
              <a:rPr lang="ru-RU" sz="1800"/>
            </a:br>
            <a:r>
              <a:rPr lang="ru-RU" sz="1800"/>
              <a:t>Менің елім, менің елім, </a:t>
            </a:r>
            <a:br>
              <a:rPr lang="ru-RU" sz="1800"/>
            </a:br>
            <a:r>
              <a:rPr lang="ru-RU" sz="1800"/>
              <a:t>Гүлің болып егілемін, </a:t>
            </a:r>
            <a:br>
              <a:rPr lang="ru-RU" sz="1800"/>
            </a:br>
            <a:r>
              <a:rPr lang="ru-RU" sz="1800"/>
              <a:t>Жырың болып төгілемін, елім! </a:t>
            </a:r>
            <a:br>
              <a:rPr lang="ru-RU" sz="1800"/>
            </a:br>
            <a:r>
              <a:rPr lang="ru-RU" sz="1800"/>
              <a:t>Туған жерім менің – Қазақстаным </a:t>
            </a:r>
          </a:p>
        </p:txBody>
      </p:sp>
      <p:sp>
        <p:nvSpPr>
          <p:cNvPr id="89093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/>
              <a:t>Ұрпаққа жол ашқан, </a:t>
            </a:r>
            <a:br>
              <a:rPr lang="ru-RU" sz="1800"/>
            </a:br>
            <a:r>
              <a:rPr lang="ru-RU" sz="1800"/>
              <a:t>Кең байтақ жерім бар. </a:t>
            </a:r>
            <a:br>
              <a:rPr lang="ru-RU" sz="1800"/>
            </a:br>
            <a:r>
              <a:rPr lang="ru-RU" sz="1800"/>
              <a:t>Бірлігі жарас қан, </a:t>
            </a:r>
            <a:br>
              <a:rPr lang="ru-RU" sz="1800"/>
            </a:br>
            <a:r>
              <a:rPr lang="ru-RU" sz="1800"/>
              <a:t>Тәуелсіз елім бар. </a:t>
            </a:r>
            <a:br>
              <a:rPr lang="ru-RU" sz="1800"/>
            </a:br>
            <a:r>
              <a:rPr lang="ru-RU" sz="1800"/>
              <a:t>Қарсы алған уақытты, </a:t>
            </a:r>
            <a:br>
              <a:rPr lang="ru-RU" sz="1800"/>
            </a:br>
            <a:r>
              <a:rPr lang="ru-RU" sz="1800"/>
              <a:t>Мәңгілік досындай. </a:t>
            </a:r>
            <a:br>
              <a:rPr lang="ru-RU" sz="1800"/>
            </a:br>
            <a:r>
              <a:rPr lang="ru-RU" sz="1800"/>
              <a:t>Біздің ел бақытты, </a:t>
            </a:r>
            <a:br>
              <a:rPr lang="ru-RU" sz="1800"/>
            </a:br>
            <a:r>
              <a:rPr lang="ru-RU" sz="1800"/>
              <a:t>Біздің ел осындай! </a:t>
            </a:r>
          </a:p>
          <a:p>
            <a:r>
              <a:rPr lang="ru-RU" sz="1800"/>
              <a:t> </a:t>
            </a:r>
            <a:endParaRPr lang="ru-RU" sz="1800" b="1"/>
          </a:p>
          <a:p>
            <a:r>
              <a:rPr lang="ru-RU" sz="1800" b="1"/>
              <a:t>Қайырмасы:</a:t>
            </a:r>
            <a:r>
              <a:rPr lang="ru-RU" sz="1800"/>
              <a:t> </a:t>
            </a:r>
            <a:br>
              <a:rPr lang="ru-RU" sz="1800"/>
            </a:br>
            <a:r>
              <a:rPr lang="ru-RU" sz="1800"/>
              <a:t>Менің елім, менің елім, </a:t>
            </a:r>
            <a:br>
              <a:rPr lang="ru-RU" sz="1800"/>
            </a:br>
            <a:r>
              <a:rPr lang="ru-RU" sz="1800"/>
              <a:t>Гүлің болып егілемін, </a:t>
            </a:r>
            <a:br>
              <a:rPr lang="ru-RU" sz="1800"/>
            </a:br>
            <a:r>
              <a:rPr lang="ru-RU" sz="1800"/>
              <a:t>Жырың болып төгілемін, елім!</a:t>
            </a:r>
          </a:p>
          <a:p>
            <a:pPr>
              <a:buFont typeface="Wingdings" pitchFamily="2" charset="2"/>
              <a:buNone/>
            </a:pPr>
            <a:r>
              <a:rPr lang="ru-RU" sz="1800"/>
              <a:t>      Туған жерім менің – Қазақстаным </a:t>
            </a:r>
          </a:p>
          <a:p>
            <a:pPr>
              <a:buFont typeface="Wingdings" pitchFamily="2" charset="2"/>
              <a:buNone/>
            </a:pPr>
            <a:endParaRPr lang="ru-RU" sz="1800"/>
          </a:p>
        </p:txBody>
      </p:sp>
      <p:pic>
        <p:nvPicPr>
          <p:cNvPr id="5" name="Гимн - Гимн Казахстана (со словам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6021288"/>
            <a:ext cx="304800" cy="304800"/>
          </a:xfrm>
          <a:prstGeom prst="rect">
            <a:avLst/>
          </a:prstGeom>
        </p:spPr>
      </p:pic>
      <p:pic>
        <p:nvPicPr>
          <p:cNvPr id="6" name="Гимн - Гимн Казахстана (со словам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2"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ekibastuz.gov.kz/site/images/gerb_c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68960"/>
            <a:ext cx="3268452" cy="3166802"/>
          </a:xfrm>
          <a:prstGeom prst="rect">
            <a:avLst/>
          </a:prstGeom>
          <a:noFill/>
        </p:spPr>
      </p:pic>
      <p:pic>
        <p:nvPicPr>
          <p:cNvPr id="4" name="Picture 2" descr="http://www.olstars.com/images/flags/Big/kz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9537" y="3068960"/>
            <a:ext cx="4748617" cy="31683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9880" y="260648"/>
            <a:ext cx="833484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СИМВОЛЫ РЕСПУБЛИКИ 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КАЗАХСТАН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2132856"/>
            <a:ext cx="7678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Государственный гимн Республики Казахстан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754313" y="901700"/>
            <a:ext cx="56340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kk-KZ" sz="2400" b="1" i="1">
                <a:solidFill>
                  <a:schemeClr val="accent2"/>
                </a:solidFill>
              </a:rPr>
              <a:t>Елімнің атын айтсам-Қазақстан,</a:t>
            </a:r>
            <a:endParaRPr kumimoji="0" lang="ru-RU" sz="2400" b="1" i="1">
              <a:solidFill>
                <a:schemeClr val="accent2"/>
              </a:solidFill>
            </a:endParaRPr>
          </a:p>
          <a:p>
            <a:pPr algn="ctr"/>
            <a:r>
              <a:rPr kumimoji="0" lang="kk-KZ" sz="2400" b="1" i="1">
                <a:solidFill>
                  <a:schemeClr val="accent2"/>
                </a:solidFill>
              </a:rPr>
              <a:t>Жерімнің атын айтсам- Қазақстан.</a:t>
            </a:r>
            <a:endParaRPr kumimoji="0" lang="ru-RU" sz="2400" b="1" i="1">
              <a:solidFill>
                <a:schemeClr val="accent2"/>
              </a:solidFill>
            </a:endParaRPr>
          </a:p>
          <a:p>
            <a:pPr algn="ctr"/>
            <a:r>
              <a:rPr kumimoji="0" lang="kk-KZ" sz="2400" b="1" i="1">
                <a:solidFill>
                  <a:schemeClr val="accent2"/>
                </a:solidFill>
              </a:rPr>
              <a:t>Қойнауы қазынаңа толған мекен,</a:t>
            </a:r>
            <a:endParaRPr kumimoji="0" lang="ru-RU" sz="2400" b="1" i="1">
              <a:solidFill>
                <a:schemeClr val="accent2"/>
              </a:solidFill>
            </a:endParaRPr>
          </a:p>
          <a:p>
            <a:pPr algn="ctr"/>
            <a:r>
              <a:rPr kumimoji="0" lang="kk-KZ" sz="2400" b="1" i="1">
                <a:solidFill>
                  <a:schemeClr val="accent2"/>
                </a:solidFill>
              </a:rPr>
              <a:t>Байлығым атын айтсам </a:t>
            </a:r>
            <a:r>
              <a:rPr kumimoji="0" lang="ru-RU" sz="2400" b="1" i="1">
                <a:solidFill>
                  <a:schemeClr val="accent2"/>
                </a:solidFill>
              </a:rPr>
              <a:t>-</a:t>
            </a:r>
            <a:r>
              <a:rPr kumimoji="0" lang="kk-KZ" sz="2400" b="1" i="1">
                <a:solidFill>
                  <a:schemeClr val="accent2"/>
                </a:solidFill>
              </a:rPr>
              <a:t>Қазақстан.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2843213" y="2997200"/>
            <a:ext cx="5402262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Я стою на горе, </a:t>
            </a:r>
          </a:p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Казахстан предо мной.</a:t>
            </a:r>
          </a:p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Я смотрю, </a:t>
            </a:r>
          </a:p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напрягая вниманье и зренье,</a:t>
            </a:r>
          </a:p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И не в силах я скрыть своего изумленья</a:t>
            </a:r>
          </a:p>
          <a:p>
            <a:pPr algn="ctr"/>
            <a:r>
              <a:rPr kumimoji="0" lang="ru-RU" sz="2400" b="1" i="1">
                <a:solidFill>
                  <a:schemeClr val="accent2"/>
                </a:solidFill>
              </a:rPr>
              <a:t>Перед этой прекрасной, могучей страной.</a:t>
            </a:r>
          </a:p>
        </p:txBody>
      </p:sp>
      <p:pic>
        <p:nvPicPr>
          <p:cNvPr id="11266" name="Picture 2" descr="http://www.kazakhstan.orexca.com/img/awards/ste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520280" cy="6112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161</TotalTime>
  <Words>371</Words>
  <Application>Microsoft Office PowerPoint</Application>
  <PresentationFormat>Экран (4:3)</PresentationFormat>
  <Paragraphs>74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Training</vt:lpstr>
      <vt:lpstr>МОЯ РОДИНА-МОЙ КАЗАХСТАН</vt:lpstr>
      <vt:lpstr>16 декабря       </vt:lpstr>
      <vt:lpstr>«Наше знамя-независимость  Наша цель- мир и благоденствие  В этом мире у нас есть лишь одна Родина- это Казахстан!              Нурсултан                    Назарбаев</vt:lpstr>
      <vt:lpstr>Слайд 4</vt:lpstr>
      <vt:lpstr>Слайд 5</vt:lpstr>
      <vt:lpstr>Слайд 6</vt:lpstr>
      <vt:lpstr>Государственный гимн Республики Казахстан  Слова - Нурсултана Назарбаева и Жумекена Нажимеденова, музыка Шамши Калдаякова, </vt:lpstr>
      <vt:lpstr>Слайд 8</vt:lpstr>
      <vt:lpstr>Слайд 9</vt:lpstr>
      <vt:lpstr>О РОДИНЕ!!!!</vt:lpstr>
      <vt:lpstr>Слайд 11</vt:lpstr>
      <vt:lpstr>Казахстанские степи, родные края,  как велик сей простор, не объять берега И целинные земли, на поле жнивье- и становится здесь от души хорошо… </vt:lpstr>
      <vt:lpstr>В СТЕПИ НА ДЖАЙЛЯУ ПАСУТСЯ ОВЕЧКИ. ТАМ ДЕДУШКА ЮРТУ ПОСТАВИЛ У РЕЧКИ.СВЕТЛА И БЕЛА, СЛОВНО ТУЧКА ОНА,  ПОД КУПОЛОМ ДЫРКА ВМЕСТО ОКНА.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на тему: «Мой Независимый Казахстан»  «Пламенный патриот- Кайрат Рыскулбеков»</dc:title>
  <dc:creator>Admin</dc:creator>
  <cp:lastModifiedBy>User</cp:lastModifiedBy>
  <cp:revision>20</cp:revision>
  <dcterms:created xsi:type="dcterms:W3CDTF">2009-12-14T17:05:22Z</dcterms:created>
  <dcterms:modified xsi:type="dcterms:W3CDTF">2012-12-07T17:16:43Z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1134229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D5.0.6</vt:lpwstr>
  </property>
</Properties>
</file>