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7" r:id="rId3"/>
    <p:sldId id="304" r:id="rId4"/>
    <p:sldId id="306" r:id="rId5"/>
    <p:sldId id="263" r:id="rId6"/>
    <p:sldId id="264" r:id="rId7"/>
    <p:sldId id="256" r:id="rId8"/>
    <p:sldId id="288" r:id="rId9"/>
    <p:sldId id="257" r:id="rId10"/>
    <p:sldId id="297" r:id="rId11"/>
    <p:sldId id="298" r:id="rId12"/>
    <p:sldId id="299" r:id="rId13"/>
    <p:sldId id="300" r:id="rId14"/>
    <p:sldId id="258" r:id="rId15"/>
    <p:sldId id="313" r:id="rId16"/>
    <p:sldId id="290" r:id="rId17"/>
    <p:sldId id="289" r:id="rId18"/>
    <p:sldId id="291" r:id="rId19"/>
    <p:sldId id="259" r:id="rId20"/>
    <p:sldId id="260" r:id="rId21"/>
    <p:sldId id="261" r:id="rId22"/>
    <p:sldId id="262" r:id="rId23"/>
    <p:sldId id="266" r:id="rId24"/>
    <p:sldId id="265" r:id="rId25"/>
    <p:sldId id="267" r:id="rId26"/>
    <p:sldId id="292" r:id="rId27"/>
    <p:sldId id="293" r:id="rId28"/>
    <p:sldId id="296" r:id="rId29"/>
    <p:sldId id="294" r:id="rId30"/>
    <p:sldId id="295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80" r:id="rId42"/>
    <p:sldId id="279" r:id="rId43"/>
    <p:sldId id="281" r:id="rId44"/>
    <p:sldId id="283" r:id="rId45"/>
    <p:sldId id="284" r:id="rId46"/>
    <p:sldId id="278" r:id="rId47"/>
    <p:sldId id="302" r:id="rId48"/>
    <p:sldId id="303" r:id="rId49"/>
    <p:sldId id="282" r:id="rId50"/>
    <p:sldId id="285" r:id="rId51"/>
    <p:sldId id="286" r:id="rId52"/>
    <p:sldId id="312" r:id="rId53"/>
    <p:sldId id="307" r:id="rId54"/>
    <p:sldId id="308" r:id="rId55"/>
    <p:sldId id="309" r:id="rId56"/>
    <p:sldId id="310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9900"/>
    <a:srgbClr val="FF0000"/>
    <a:srgbClr val="0066FF"/>
    <a:srgbClr val="FFFF00"/>
    <a:srgbClr val="008000"/>
    <a:srgbClr val="33CC33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6262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FD8F-A393-42C4-A304-C8B58D4E1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3453-A3CB-4892-81DC-EFE41AA18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AD2F5-09BF-4734-B009-7E2DD04C7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C1737-67E1-4DF4-A956-C670D4C39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319EF-A312-46A2-9B9E-3AAD77233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AAEEE-ADF7-4E3A-A670-B0FC86EA4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D1EA4-EFCB-4AE5-91C2-287CE52B7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DB03-FD06-4B11-96E5-0013FF8E9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EAE1-84D7-4EE8-9C30-3AB9C8FB3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5D026-993B-4560-8FA0-722F48FB8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9D46-83DB-4CA7-A7C5-BD3140744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7C601-7462-4EFF-A872-7170E350E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9D43791-FEBD-4A08-987C-E56417173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8.xml"/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12" Type="http://schemas.openxmlformats.org/officeDocument/2006/relationships/slide" Target="slide24.xml"/><Relationship Id="rId17" Type="http://schemas.openxmlformats.org/officeDocument/2006/relationships/image" Target="../media/image6.gif"/><Relationship Id="rId2" Type="http://schemas.openxmlformats.org/officeDocument/2006/relationships/image" Target="../media/image4.jpeg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5" Type="http://schemas.openxmlformats.org/officeDocument/2006/relationships/slide" Target="slide27.xml"/><Relationship Id="rId10" Type="http://schemas.openxmlformats.org/officeDocument/2006/relationships/slide" Target="slide16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Relationship Id="rId9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3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audio" Target="../media/audio1.wav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0.xml"/><Relationship Id="rId18" Type="http://schemas.openxmlformats.org/officeDocument/2006/relationships/slide" Target="slide45.xml"/><Relationship Id="rId3" Type="http://schemas.openxmlformats.org/officeDocument/2006/relationships/image" Target="../media/image5.png"/><Relationship Id="rId7" Type="http://schemas.openxmlformats.org/officeDocument/2006/relationships/slide" Target="slide34.xml"/><Relationship Id="rId12" Type="http://schemas.openxmlformats.org/officeDocument/2006/relationships/slide" Target="slide39.xml"/><Relationship Id="rId17" Type="http://schemas.openxmlformats.org/officeDocument/2006/relationships/slide" Target="slide44.xml"/><Relationship Id="rId2" Type="http://schemas.openxmlformats.org/officeDocument/2006/relationships/image" Target="../media/image4.jpeg"/><Relationship Id="rId16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slide" Target="slide38.xml"/><Relationship Id="rId5" Type="http://schemas.openxmlformats.org/officeDocument/2006/relationships/slide" Target="slide32.xml"/><Relationship Id="rId15" Type="http://schemas.openxmlformats.org/officeDocument/2006/relationships/slide" Target="slide42.xml"/><Relationship Id="rId10" Type="http://schemas.openxmlformats.org/officeDocument/2006/relationships/slide" Target="slide37.xml"/><Relationship Id="rId19" Type="http://schemas.openxmlformats.org/officeDocument/2006/relationships/image" Target="../media/image6.gif"/><Relationship Id="rId4" Type="http://schemas.openxmlformats.org/officeDocument/2006/relationships/slide" Target="slide31.xml"/><Relationship Id="rId9" Type="http://schemas.openxmlformats.org/officeDocument/2006/relationships/slide" Target="slide36.xml"/><Relationship Id="rId14" Type="http://schemas.openxmlformats.org/officeDocument/2006/relationships/slide" Target="slide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slide" Target="slide35.xml"/><Relationship Id="rId7" Type="http://schemas.openxmlformats.org/officeDocument/2006/relationships/slide" Target="slide36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38.xml"/><Relationship Id="rId10" Type="http://schemas.openxmlformats.org/officeDocument/2006/relationships/audio" Target="../media/audio1.wav"/><Relationship Id="rId4" Type="http://schemas.openxmlformats.org/officeDocument/2006/relationships/slide" Target="slide42.xml"/><Relationship Id="rId9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33.xml"/><Relationship Id="rId7" Type="http://schemas.openxmlformats.org/officeDocument/2006/relationships/slide" Target="slide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10.gif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audio" Target="../media/audio1.wav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8.gif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7" Type="http://schemas.openxmlformats.org/officeDocument/2006/relationships/audio" Target="../media/audio1.wav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10.gif"/><Relationship Id="rId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10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0.gif"/><Relationship Id="rId7" Type="http://schemas.openxmlformats.org/officeDocument/2006/relationships/slide" Target="slide3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gif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audio" Target="../media/audio1.wav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6.gif"/><Relationship Id="rId4" Type="http://schemas.openxmlformats.org/officeDocument/2006/relationships/image" Target="../media/image10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slide" Target="slide3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22.xml"/><Relationship Id="rId3" Type="http://schemas.openxmlformats.org/officeDocument/2006/relationships/image" Target="../media/image5.png"/><Relationship Id="rId7" Type="http://schemas.openxmlformats.org/officeDocument/2006/relationships/slide" Target="slide49.xml"/><Relationship Id="rId12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48.xml"/><Relationship Id="rId11" Type="http://schemas.openxmlformats.org/officeDocument/2006/relationships/slide" Target="slide19.xml"/><Relationship Id="rId5" Type="http://schemas.openxmlformats.org/officeDocument/2006/relationships/slide" Target="slide47.xml"/><Relationship Id="rId15" Type="http://schemas.openxmlformats.org/officeDocument/2006/relationships/image" Target="../media/image6.gif"/><Relationship Id="rId10" Type="http://schemas.openxmlformats.org/officeDocument/2006/relationships/slide" Target="slide52.xml"/><Relationship Id="rId4" Type="http://schemas.openxmlformats.org/officeDocument/2006/relationships/slide" Target="slide46.xml"/><Relationship Id="rId9" Type="http://schemas.openxmlformats.org/officeDocument/2006/relationships/slide" Target="slide51.xml"/><Relationship Id="rId14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7" Type="http://schemas.openxmlformats.org/officeDocument/2006/relationships/image" Target="../media/image10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0.gif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44.xml"/><Relationship Id="rId7" Type="http://schemas.openxmlformats.org/officeDocument/2006/relationships/audio" Target="../media/audio1.wav"/><Relationship Id="rId2" Type="http://schemas.openxmlformats.org/officeDocument/2006/relationships/slide" Target="slide4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60.gif"/><Relationship Id="rId4" Type="http://schemas.openxmlformats.org/officeDocument/2006/relationships/slide" Target="slide45.xml"/><Relationship Id="rId9" Type="http://schemas.openxmlformats.org/officeDocument/2006/relationships/image" Target="../media/image10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gif"/><Relationship Id="rId4" Type="http://schemas.openxmlformats.org/officeDocument/2006/relationships/audio" Target="../media/audio1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gif"/><Relationship Id="rId13" Type="http://schemas.openxmlformats.org/officeDocument/2006/relationships/audio" Target="../media/audio1.wav"/><Relationship Id="rId3" Type="http://schemas.openxmlformats.org/officeDocument/2006/relationships/image" Target="../media/image71.gif"/><Relationship Id="rId7" Type="http://schemas.openxmlformats.org/officeDocument/2006/relationships/image" Target="../media/image75.gif"/><Relationship Id="rId12" Type="http://schemas.openxmlformats.org/officeDocument/2006/relationships/slide" Target="slide4.xml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gif"/><Relationship Id="rId11" Type="http://schemas.openxmlformats.org/officeDocument/2006/relationships/image" Target="../media/image79.gif"/><Relationship Id="rId5" Type="http://schemas.openxmlformats.org/officeDocument/2006/relationships/image" Target="../media/image73.gif"/><Relationship Id="rId10" Type="http://schemas.openxmlformats.org/officeDocument/2006/relationships/image" Target="../media/image78.gif"/><Relationship Id="rId4" Type="http://schemas.openxmlformats.org/officeDocument/2006/relationships/image" Target="../media/image72.gif"/><Relationship Id="rId9" Type="http://schemas.openxmlformats.org/officeDocument/2006/relationships/image" Target="../media/image77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1763688" y="1700808"/>
            <a:ext cx="5832475" cy="2521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995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Таблицы.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Русский язык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2 - 4 классы</a:t>
            </a:r>
          </a:p>
        </p:txBody>
      </p:sp>
      <p:pic>
        <p:nvPicPr>
          <p:cNvPr id="2053" name="Picture 10" descr="052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1143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1" descr="05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2292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CC00"/>
            </a:gs>
            <a:gs pos="50000">
              <a:srgbClr val="CCFF99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7632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Главные члены предложения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900113" cy="5073650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 </a:t>
            </a:r>
          </a:p>
          <a:p>
            <a:pPr algn="ctr"/>
            <a:r>
              <a:rPr lang="ru-RU" sz="3600"/>
              <a:t>К </a:t>
            </a:r>
          </a:p>
          <a:p>
            <a:pPr algn="ctr"/>
            <a:r>
              <a:rPr lang="ru-RU" sz="3600"/>
              <a:t>А </a:t>
            </a:r>
          </a:p>
          <a:p>
            <a:pPr algn="ctr"/>
            <a:r>
              <a:rPr lang="ru-RU" sz="3600"/>
              <a:t>З</a:t>
            </a:r>
          </a:p>
          <a:p>
            <a:pPr algn="ctr"/>
            <a:r>
              <a:rPr lang="ru-RU" sz="3600"/>
              <a:t>У </a:t>
            </a:r>
          </a:p>
          <a:p>
            <a:pPr algn="ctr"/>
            <a:r>
              <a:rPr lang="ru-RU" sz="3600"/>
              <a:t>Е </a:t>
            </a:r>
          </a:p>
          <a:p>
            <a:pPr algn="ctr"/>
            <a:r>
              <a:rPr lang="ru-RU" sz="3600"/>
              <a:t>М </a:t>
            </a:r>
          </a:p>
          <a:p>
            <a:pPr algn="ctr"/>
            <a:r>
              <a:rPr lang="ru-RU" sz="3600"/>
              <a:t>О</a:t>
            </a:r>
          </a:p>
          <a:p>
            <a:pPr algn="ctr"/>
            <a:r>
              <a:rPr lang="ru-RU" sz="3600"/>
              <a:t>Е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763713" y="2565400"/>
            <a:ext cx="5975350" cy="1663700"/>
            <a:chOff x="930" y="1162"/>
            <a:chExt cx="3674" cy="1048"/>
          </a:xfrm>
        </p:grpSpPr>
        <p:sp>
          <p:nvSpPr>
            <p:cNvPr id="11276" name="Text Box 39"/>
            <p:cNvSpPr txBox="1">
              <a:spLocks noChangeArrowheads="1"/>
            </p:cNvSpPr>
            <p:nvPr/>
          </p:nvSpPr>
          <p:spPr bwMode="auto">
            <a:xfrm>
              <a:off x="930" y="1162"/>
              <a:ext cx="3674" cy="10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ru-RU" sz="1000" i="1"/>
                <a:t> </a:t>
              </a:r>
              <a:r>
                <a:rPr lang="ru-RU" sz="2400" i="1"/>
                <a:t>                             </a:t>
              </a:r>
              <a:r>
                <a:rPr lang="ru-RU" sz="1400" i="1"/>
                <a:t>глагол</a:t>
              </a:r>
              <a:r>
                <a:rPr lang="ru-RU" sz="2400" i="1"/>
                <a:t>      </a:t>
              </a:r>
            </a:p>
            <a:p>
              <a:pPr>
                <a:lnSpc>
                  <a:spcPct val="70000"/>
                </a:lnSpc>
              </a:pPr>
              <a:r>
                <a:rPr lang="ru-RU" sz="3200" i="1"/>
                <a:t>Тюльпаны цветут в мае.</a:t>
              </a:r>
            </a:p>
            <a:p>
              <a:r>
                <a:rPr lang="ru-RU" sz="3200" i="1"/>
                <a:t> </a:t>
              </a:r>
            </a:p>
            <a:p>
              <a:r>
                <a:rPr lang="ru-RU" sz="3200" i="1"/>
                <a:t>   Что делают?   </a:t>
              </a:r>
            </a:p>
          </p:txBody>
        </p:sp>
        <p:sp>
          <p:nvSpPr>
            <p:cNvPr id="11277" name="Line 40"/>
            <p:cNvSpPr>
              <a:spLocks noChangeShapeType="1"/>
            </p:cNvSpPr>
            <p:nvPr/>
          </p:nvSpPr>
          <p:spPr bwMode="auto">
            <a:xfrm flipV="1">
              <a:off x="2336" y="1661"/>
              <a:ext cx="9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8" name="Line 41"/>
            <p:cNvSpPr>
              <a:spLocks noChangeShapeType="1"/>
            </p:cNvSpPr>
            <p:nvPr/>
          </p:nvSpPr>
          <p:spPr bwMode="auto">
            <a:xfrm>
              <a:off x="2336" y="1570"/>
              <a:ext cx="103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42"/>
            <p:cNvSpPr>
              <a:spLocks noChangeShapeType="1"/>
            </p:cNvSpPr>
            <p:nvPr/>
          </p:nvSpPr>
          <p:spPr bwMode="auto">
            <a:xfrm flipH="1">
              <a:off x="2472" y="1706"/>
              <a:ext cx="525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1269" name="Picture 43" descr="002">
            <a:hlinkClick r:id="rId2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172200"/>
            <a:ext cx="669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3708400" y="4437063"/>
            <a:ext cx="2178050" cy="2159000"/>
            <a:chOff x="1746" y="2614"/>
            <a:chExt cx="1372" cy="1360"/>
          </a:xfrm>
        </p:grpSpPr>
        <p:pic>
          <p:nvPicPr>
            <p:cNvPr id="11273" name="Picture 45" descr="01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2472" y="3158"/>
              <a:ext cx="64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46" descr="01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46" y="3158"/>
              <a:ext cx="62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47" descr="01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9125089" flipH="1">
              <a:off x="2064" y="2614"/>
              <a:ext cx="64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1" name="AutoShape 50">
            <a:hlinkClick r:id="rId5" action="ppaction://hlinksldjump" highlightClick="1">
              <a:snd r:embed="rId6" name="wind.wav"/>
            </a:hlinkClick>
          </p:cNvPr>
          <p:cNvSpPr>
            <a:spLocks noChangeArrowheads="1"/>
          </p:cNvSpPr>
          <p:nvPr/>
        </p:nvSpPr>
        <p:spPr bwMode="auto">
          <a:xfrm>
            <a:off x="3238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1258888" y="1196975"/>
            <a:ext cx="5975350" cy="433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i="1"/>
              <a:t> </a:t>
            </a:r>
            <a:r>
              <a:rPr lang="ru-RU" sz="3200" i="1"/>
              <a:t>   1. выражено глаголом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animBg="1"/>
      <p:bldP spid="481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CC00"/>
            </a:gs>
            <a:gs pos="50000">
              <a:srgbClr val="CCFF99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80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Главные члены предложения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900112" cy="5073650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 </a:t>
            </a:r>
          </a:p>
          <a:p>
            <a:pPr algn="ctr"/>
            <a:r>
              <a:rPr lang="ru-RU" sz="3600"/>
              <a:t>К </a:t>
            </a:r>
          </a:p>
          <a:p>
            <a:pPr algn="ctr"/>
            <a:r>
              <a:rPr lang="ru-RU" sz="3600"/>
              <a:t>А </a:t>
            </a:r>
          </a:p>
          <a:p>
            <a:pPr algn="ctr"/>
            <a:r>
              <a:rPr lang="ru-RU" sz="3600"/>
              <a:t>З</a:t>
            </a:r>
          </a:p>
          <a:p>
            <a:pPr algn="ctr"/>
            <a:r>
              <a:rPr lang="ru-RU" sz="3600"/>
              <a:t>У </a:t>
            </a:r>
          </a:p>
          <a:p>
            <a:pPr algn="ctr"/>
            <a:r>
              <a:rPr lang="ru-RU" sz="3600"/>
              <a:t>Е </a:t>
            </a:r>
          </a:p>
          <a:p>
            <a:pPr algn="ctr"/>
            <a:r>
              <a:rPr lang="ru-RU" sz="3600"/>
              <a:t>М </a:t>
            </a:r>
          </a:p>
          <a:p>
            <a:pPr algn="ctr"/>
            <a:r>
              <a:rPr lang="ru-RU" sz="3600"/>
              <a:t>О</a:t>
            </a:r>
          </a:p>
          <a:p>
            <a:pPr algn="ctr"/>
            <a:r>
              <a:rPr lang="ru-RU" sz="3600"/>
              <a:t>Е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19250" y="1989138"/>
            <a:ext cx="6192838" cy="1981200"/>
            <a:chOff x="1156" y="1389"/>
            <a:chExt cx="3901" cy="1248"/>
          </a:xfrm>
        </p:grpSpPr>
        <p:sp>
          <p:nvSpPr>
            <p:cNvPr id="12297" name="Text Box 14"/>
            <p:cNvSpPr txBox="1">
              <a:spLocks noChangeArrowheads="1"/>
            </p:cNvSpPr>
            <p:nvPr/>
          </p:nvSpPr>
          <p:spPr bwMode="auto">
            <a:xfrm>
              <a:off x="1156" y="1389"/>
              <a:ext cx="3901" cy="124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i="1"/>
                <a:t>В этом году зима холодная.</a:t>
              </a:r>
            </a:p>
            <a:p>
              <a:endParaRPr lang="ru-RU" sz="3200" i="1"/>
            </a:p>
            <a:p>
              <a:r>
                <a:rPr lang="ru-RU" sz="3200"/>
                <a:t>     (была)  будет </a:t>
              </a:r>
              <a:r>
                <a:rPr lang="ru-RU" sz="3200" i="1"/>
                <a:t>холодная.</a:t>
              </a:r>
            </a:p>
            <a:p>
              <a:endParaRPr lang="ru-RU" b="0"/>
            </a:p>
          </p:txBody>
        </p:sp>
        <p:sp>
          <p:nvSpPr>
            <p:cNvPr id="12298" name="Line 15"/>
            <p:cNvSpPr>
              <a:spLocks noChangeShapeType="1"/>
            </p:cNvSpPr>
            <p:nvPr/>
          </p:nvSpPr>
          <p:spPr bwMode="auto">
            <a:xfrm>
              <a:off x="3560" y="1711"/>
              <a:ext cx="13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Line 16"/>
            <p:cNvSpPr>
              <a:spLocks noChangeShapeType="1"/>
            </p:cNvSpPr>
            <p:nvPr/>
          </p:nvSpPr>
          <p:spPr bwMode="auto">
            <a:xfrm>
              <a:off x="3560" y="1802"/>
              <a:ext cx="138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Line 17"/>
            <p:cNvSpPr>
              <a:spLocks noChangeShapeType="1"/>
            </p:cNvSpPr>
            <p:nvPr/>
          </p:nvSpPr>
          <p:spPr bwMode="auto">
            <a:xfrm flipH="1">
              <a:off x="2971" y="1842"/>
              <a:ext cx="1257" cy="2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Line 18"/>
            <p:cNvSpPr>
              <a:spLocks noChangeShapeType="1"/>
            </p:cNvSpPr>
            <p:nvPr/>
          </p:nvSpPr>
          <p:spPr bwMode="auto">
            <a:xfrm>
              <a:off x="2562" y="2341"/>
              <a:ext cx="2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Line 19"/>
            <p:cNvSpPr>
              <a:spLocks noChangeShapeType="1"/>
            </p:cNvSpPr>
            <p:nvPr/>
          </p:nvSpPr>
          <p:spPr bwMode="auto">
            <a:xfrm>
              <a:off x="2562" y="2432"/>
              <a:ext cx="20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2293" name="Picture 21" descr="002">
            <a:hlinkClick r:id="rId2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172200"/>
            <a:ext cx="669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5" name="Picture 23" descr="Новый год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149725"/>
            <a:ext cx="356235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AutoShape 25">
            <a:hlinkClick r:id="rId5" action="ppaction://hlinksldjump" highlightClick="1">
              <a:snd r:embed="rId6" name="wind.wav"/>
            </a:hlinkClick>
          </p:cNvPr>
          <p:cNvSpPr>
            <a:spLocks noChangeArrowheads="1"/>
          </p:cNvSpPr>
          <p:nvPr/>
        </p:nvSpPr>
        <p:spPr bwMode="auto">
          <a:xfrm>
            <a:off x="3238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49178" name="Text Box 26"/>
          <p:cNvSpPr txBox="1">
            <a:spLocks noChangeArrowheads="1"/>
          </p:cNvSpPr>
          <p:nvPr/>
        </p:nvSpPr>
        <p:spPr bwMode="auto">
          <a:xfrm>
            <a:off x="1258888" y="1196975"/>
            <a:ext cx="7634287" cy="4333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i="1"/>
              <a:t> </a:t>
            </a:r>
            <a:r>
              <a:rPr lang="ru-RU" sz="3200" i="1"/>
              <a:t> 2. выражено  прилагательным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CC00"/>
            </a:gs>
            <a:gs pos="50000">
              <a:srgbClr val="CCFF99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3534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Главные члены предложения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0825" y="908050"/>
            <a:ext cx="900113" cy="5073650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 </a:t>
            </a:r>
          </a:p>
          <a:p>
            <a:pPr algn="ctr"/>
            <a:r>
              <a:rPr lang="ru-RU" sz="3600"/>
              <a:t>К </a:t>
            </a:r>
          </a:p>
          <a:p>
            <a:pPr algn="ctr"/>
            <a:r>
              <a:rPr lang="ru-RU" sz="3600"/>
              <a:t>А </a:t>
            </a:r>
          </a:p>
          <a:p>
            <a:pPr algn="ctr"/>
            <a:r>
              <a:rPr lang="ru-RU" sz="3600"/>
              <a:t>З</a:t>
            </a:r>
          </a:p>
          <a:p>
            <a:pPr algn="ctr"/>
            <a:r>
              <a:rPr lang="ru-RU" sz="3600"/>
              <a:t>У </a:t>
            </a:r>
          </a:p>
          <a:p>
            <a:pPr algn="ctr"/>
            <a:r>
              <a:rPr lang="ru-RU" sz="3600"/>
              <a:t>Е </a:t>
            </a:r>
          </a:p>
          <a:p>
            <a:pPr algn="ctr"/>
            <a:r>
              <a:rPr lang="ru-RU" sz="3600"/>
              <a:t>М </a:t>
            </a:r>
          </a:p>
          <a:p>
            <a:pPr algn="ctr"/>
            <a:r>
              <a:rPr lang="ru-RU" sz="3600"/>
              <a:t>О</a:t>
            </a:r>
          </a:p>
          <a:p>
            <a:pPr algn="ctr"/>
            <a:r>
              <a:rPr lang="ru-RU" sz="3600"/>
              <a:t>Е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95513" y="2349500"/>
            <a:ext cx="5327650" cy="2654300"/>
            <a:chOff x="1066" y="1434"/>
            <a:chExt cx="3356" cy="1672"/>
          </a:xfrm>
        </p:grpSpPr>
        <p:sp>
          <p:nvSpPr>
            <p:cNvPr id="13321" name="Text Box 7"/>
            <p:cNvSpPr txBox="1">
              <a:spLocks noChangeArrowheads="1"/>
            </p:cNvSpPr>
            <p:nvPr/>
          </p:nvSpPr>
          <p:spPr bwMode="auto">
            <a:xfrm>
              <a:off x="1066" y="1434"/>
              <a:ext cx="3356" cy="167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0"/>
                <a:t>                                     </a:t>
              </a:r>
              <a:r>
                <a:rPr lang="ru-RU" sz="1400"/>
                <a:t>им. сущ.</a:t>
              </a:r>
              <a:r>
                <a:rPr lang="ru-RU" sz="2400" b="0"/>
                <a:t>   </a:t>
              </a:r>
              <a:endParaRPr lang="ru-RU" sz="1000" b="0"/>
            </a:p>
            <a:p>
              <a:r>
                <a:rPr lang="ru-RU" sz="3600" i="1"/>
                <a:t>Мой брат студент.</a:t>
              </a:r>
            </a:p>
            <a:p>
              <a:endParaRPr lang="ru-RU" sz="3600" i="1"/>
            </a:p>
            <a:p>
              <a:r>
                <a:rPr lang="ru-RU" sz="3600" b="0"/>
                <a:t>     </a:t>
              </a:r>
            </a:p>
            <a:p>
              <a:r>
                <a:rPr lang="ru-RU" sz="3600" b="0"/>
                <a:t>     Есть? Был? Будет?</a:t>
              </a:r>
            </a:p>
          </p:txBody>
        </p:sp>
        <p:sp>
          <p:nvSpPr>
            <p:cNvPr id="13322" name="Line 8"/>
            <p:cNvSpPr>
              <a:spLocks noChangeShapeType="1"/>
            </p:cNvSpPr>
            <p:nvPr/>
          </p:nvSpPr>
          <p:spPr bwMode="auto">
            <a:xfrm>
              <a:off x="2653" y="2024"/>
              <a:ext cx="1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9"/>
            <p:cNvSpPr>
              <a:spLocks noChangeShapeType="1"/>
            </p:cNvSpPr>
            <p:nvPr/>
          </p:nvSpPr>
          <p:spPr bwMode="auto">
            <a:xfrm>
              <a:off x="2653" y="2115"/>
              <a:ext cx="13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10"/>
            <p:cNvSpPr>
              <a:spLocks noChangeShapeType="1"/>
            </p:cNvSpPr>
            <p:nvPr/>
          </p:nvSpPr>
          <p:spPr bwMode="auto">
            <a:xfrm flipH="1">
              <a:off x="1882" y="2115"/>
              <a:ext cx="1621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11"/>
            <p:cNvSpPr>
              <a:spLocks noChangeShapeType="1"/>
            </p:cNvSpPr>
            <p:nvPr/>
          </p:nvSpPr>
          <p:spPr bwMode="auto">
            <a:xfrm flipH="1">
              <a:off x="2699" y="2115"/>
              <a:ext cx="769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3470" y="2115"/>
              <a:ext cx="136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317" name="Picture 15" descr="002">
            <a:hlinkClick r:id="rId2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172200"/>
            <a:ext cx="669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2" name="Picture 16" descr="cliparts0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9700" y="3716338"/>
            <a:ext cx="15811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AutoShape 18">
            <a:hlinkClick r:id="rId5" action="ppaction://hlinksldjump" highlightClick="1">
              <a:snd r:embed="rId6" name="wind.wav"/>
            </a:hlinkClick>
          </p:cNvPr>
          <p:cNvSpPr>
            <a:spLocks noChangeArrowheads="1"/>
          </p:cNvSpPr>
          <p:nvPr/>
        </p:nvSpPr>
        <p:spPr bwMode="auto">
          <a:xfrm>
            <a:off x="179388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1258888" y="1196975"/>
            <a:ext cx="7561262" cy="774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i="1"/>
              <a:t> </a:t>
            </a:r>
            <a:r>
              <a:rPr lang="ru-RU" sz="3200" i="1"/>
              <a:t>3. выражено  именем                </a:t>
            </a:r>
          </a:p>
          <a:p>
            <a:pPr>
              <a:lnSpc>
                <a:spcPct val="70000"/>
              </a:lnSpc>
            </a:pPr>
            <a:r>
              <a:rPr lang="ru-RU" sz="3200" i="1"/>
              <a:t>                           существительным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2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00CC00"/>
            </a:gs>
            <a:gs pos="50000">
              <a:srgbClr val="CCFF99"/>
            </a:gs>
            <a:gs pos="100000">
              <a:srgbClr val="00CC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4248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Главные члены предложения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900112" cy="5073650"/>
          </a:xfrm>
          <a:prstGeom prst="rect">
            <a:avLst/>
          </a:prstGeom>
          <a:solidFill>
            <a:srgbClr val="FFFF00"/>
          </a:solidFill>
          <a:ln w="3810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 </a:t>
            </a:r>
          </a:p>
          <a:p>
            <a:pPr algn="ctr"/>
            <a:r>
              <a:rPr lang="ru-RU" sz="3600"/>
              <a:t>К </a:t>
            </a:r>
          </a:p>
          <a:p>
            <a:pPr algn="ctr"/>
            <a:r>
              <a:rPr lang="ru-RU" sz="3600"/>
              <a:t>А </a:t>
            </a:r>
          </a:p>
          <a:p>
            <a:pPr algn="ctr"/>
            <a:r>
              <a:rPr lang="ru-RU" sz="3600"/>
              <a:t>З</a:t>
            </a:r>
          </a:p>
          <a:p>
            <a:pPr algn="ctr"/>
            <a:r>
              <a:rPr lang="ru-RU" sz="3600"/>
              <a:t>У </a:t>
            </a:r>
          </a:p>
          <a:p>
            <a:pPr algn="ctr"/>
            <a:r>
              <a:rPr lang="ru-RU" sz="3600"/>
              <a:t>Е </a:t>
            </a:r>
          </a:p>
          <a:p>
            <a:pPr algn="ctr"/>
            <a:r>
              <a:rPr lang="ru-RU" sz="3600"/>
              <a:t>М </a:t>
            </a:r>
          </a:p>
          <a:p>
            <a:pPr algn="ctr"/>
            <a:r>
              <a:rPr lang="ru-RU" sz="3600"/>
              <a:t>О</a:t>
            </a:r>
          </a:p>
          <a:p>
            <a:pPr algn="ctr"/>
            <a:r>
              <a:rPr lang="ru-RU" sz="3600"/>
              <a:t>Е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68538" y="2276475"/>
            <a:ext cx="4895850" cy="2133600"/>
            <a:chOff x="1429" y="1434"/>
            <a:chExt cx="3084" cy="1344"/>
          </a:xfrm>
        </p:grpSpPr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1429" y="1434"/>
              <a:ext cx="3084" cy="134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400" i="1"/>
                <a:t>                                                кр. ф. прилаг.</a:t>
              </a:r>
            </a:p>
            <a:p>
              <a:r>
                <a:rPr lang="ru-RU" sz="4000" i="1"/>
                <a:t>Цветы красивы.</a:t>
              </a:r>
            </a:p>
            <a:p>
              <a:endParaRPr lang="ru-RU" sz="4000" i="1"/>
            </a:p>
            <a:p>
              <a:r>
                <a:rPr lang="ru-RU" sz="4000" b="0"/>
                <a:t>        Каковы?</a:t>
              </a: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2653" y="1979"/>
              <a:ext cx="14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>
              <a:off x="2653" y="2069"/>
              <a:ext cx="149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 flipH="1">
              <a:off x="2835" y="2160"/>
              <a:ext cx="453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4341" name="Picture 12" descr="002">
            <a:hlinkClick r:id="rId2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172200"/>
            <a:ext cx="6699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Picture 13" descr="FLOW3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708275"/>
            <a:ext cx="45720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5">
            <a:hlinkClick r:id="rId5" action="ppaction://hlinksldjump" highlightClick="1">
              <a:snd r:embed="rId6" name="wind.wav"/>
            </a:hlinkClick>
          </p:cNvPr>
          <p:cNvSpPr>
            <a:spLocks noChangeArrowheads="1"/>
          </p:cNvSpPr>
          <p:nvPr/>
        </p:nvSpPr>
        <p:spPr bwMode="auto">
          <a:xfrm>
            <a:off x="179388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258888" y="1196975"/>
            <a:ext cx="7634287" cy="774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000" i="1"/>
              <a:t> </a:t>
            </a:r>
            <a:r>
              <a:rPr lang="ru-RU" sz="3200" i="1"/>
              <a:t>4. выражено краткой формой        </a:t>
            </a:r>
          </a:p>
          <a:p>
            <a:pPr>
              <a:lnSpc>
                <a:spcPct val="70000"/>
              </a:lnSpc>
            </a:pPr>
            <a:r>
              <a:rPr lang="ru-RU" sz="3200" i="1"/>
              <a:t>                    имени прилагательного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50000">
              <a:srgbClr val="33CC33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3" name="Rectangle 47"/>
          <p:cNvSpPr>
            <a:spLocks noChangeArrowheads="1"/>
          </p:cNvSpPr>
          <p:nvPr/>
        </p:nvSpPr>
        <p:spPr bwMode="auto">
          <a:xfrm>
            <a:off x="5608638" y="1268413"/>
            <a:ext cx="3492500" cy="86518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42" name="Rectangle 46"/>
          <p:cNvSpPr>
            <a:spLocks noChangeArrowheads="1"/>
          </p:cNvSpPr>
          <p:nvPr/>
        </p:nvSpPr>
        <p:spPr bwMode="auto">
          <a:xfrm>
            <a:off x="2786063" y="1268413"/>
            <a:ext cx="2865437" cy="865187"/>
          </a:xfrm>
          <a:prstGeom prst="rect">
            <a:avLst/>
          </a:prstGeom>
          <a:solidFill>
            <a:srgbClr val="FFDC9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41" name="Rectangle 45"/>
          <p:cNvSpPr>
            <a:spLocks noChangeArrowheads="1"/>
          </p:cNvSpPr>
          <p:nvPr/>
        </p:nvSpPr>
        <p:spPr bwMode="auto">
          <a:xfrm>
            <a:off x="85725" y="1268413"/>
            <a:ext cx="2843213" cy="86518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496300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Второстепенные члены предложения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6516688" y="2636838"/>
            <a:ext cx="2403475" cy="301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Где?</a:t>
            </a:r>
          </a:p>
          <a:p>
            <a:pPr algn="ctr"/>
            <a:r>
              <a:rPr lang="ru-RU" sz="3200"/>
              <a:t>Как?</a:t>
            </a:r>
          </a:p>
          <a:p>
            <a:pPr algn="ctr"/>
            <a:r>
              <a:rPr lang="ru-RU" sz="3200"/>
              <a:t>Когда?</a:t>
            </a:r>
          </a:p>
          <a:p>
            <a:pPr algn="ctr"/>
            <a:r>
              <a:rPr lang="ru-RU" sz="3200"/>
              <a:t>Зачем?</a:t>
            </a:r>
          </a:p>
          <a:p>
            <a:pPr algn="ctr"/>
            <a:r>
              <a:rPr lang="ru-RU" sz="3200"/>
              <a:t>Почему? </a:t>
            </a:r>
          </a:p>
          <a:p>
            <a:pPr algn="ctr"/>
            <a:r>
              <a:rPr lang="ru-RU" sz="3200"/>
              <a:t>Как долго?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59113" y="2708275"/>
            <a:ext cx="3290887" cy="2041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Какой?      Чей?</a:t>
            </a:r>
          </a:p>
          <a:p>
            <a:r>
              <a:rPr lang="ru-RU" sz="3200"/>
              <a:t>Какая?      Чья?</a:t>
            </a:r>
          </a:p>
          <a:p>
            <a:r>
              <a:rPr lang="ru-RU" sz="3200"/>
              <a:t>Какое?      Чьё?</a:t>
            </a:r>
          </a:p>
          <a:p>
            <a:r>
              <a:rPr lang="ru-RU" sz="3200"/>
              <a:t>Какие?      Чьи?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0" y="2708275"/>
            <a:ext cx="2892425" cy="2227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Кого?   Чего?</a:t>
            </a:r>
          </a:p>
          <a:p>
            <a:pPr algn="ctr"/>
            <a:r>
              <a:rPr lang="ru-RU"/>
              <a:t>Кому?  Чему?</a:t>
            </a:r>
          </a:p>
          <a:p>
            <a:pPr algn="ctr"/>
            <a:r>
              <a:rPr lang="ru-RU"/>
              <a:t>  Что?</a:t>
            </a:r>
          </a:p>
          <a:p>
            <a:pPr algn="ctr"/>
            <a:r>
              <a:rPr lang="ru-RU"/>
              <a:t>  Кем?  Чем?</a:t>
            </a:r>
          </a:p>
          <a:p>
            <a:pPr algn="ctr"/>
            <a:r>
              <a:rPr lang="ru-RU"/>
              <a:t>О ком?  О чём?</a:t>
            </a:r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258888" y="20605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4572000" y="2060575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7740650" y="20605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79388" y="1341438"/>
            <a:ext cx="2663825" cy="719137"/>
            <a:chOff x="113" y="845"/>
            <a:chExt cx="1678" cy="453"/>
          </a:xfrm>
        </p:grpSpPr>
        <p:sp>
          <p:nvSpPr>
            <p:cNvPr id="15383" name="Rectangle 3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845"/>
              <a:ext cx="1678" cy="45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4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04" y="935"/>
              <a:ext cx="145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"/>
                  <a:cs typeface="Arial"/>
                </a:rPr>
                <a:t>дополнение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916238" y="1341438"/>
            <a:ext cx="2663825" cy="719137"/>
            <a:chOff x="1837" y="845"/>
            <a:chExt cx="1678" cy="453"/>
          </a:xfrm>
        </p:grpSpPr>
        <p:sp>
          <p:nvSpPr>
            <p:cNvPr id="15381" name="Rectangle 3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37" y="845"/>
              <a:ext cx="1678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882" y="935"/>
              <a:ext cx="154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"/>
                  <a:cs typeface="Arial"/>
                </a:rPr>
                <a:t>определение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767388" y="1339850"/>
            <a:ext cx="3241675" cy="719138"/>
            <a:chOff x="3560" y="845"/>
            <a:chExt cx="2042" cy="453"/>
          </a:xfrm>
        </p:grpSpPr>
        <p:sp>
          <p:nvSpPr>
            <p:cNvPr id="15379" name="Rectangle 3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60" y="845"/>
              <a:ext cx="2042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0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606" y="890"/>
              <a:ext cx="1905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"/>
                  <a:cs typeface="Arial"/>
                </a:rPr>
                <a:t>обстоятельство</a:t>
              </a:r>
            </a:p>
          </p:txBody>
        </p:sp>
      </p:grpSp>
      <p:pic>
        <p:nvPicPr>
          <p:cNvPr id="4135" name="Picture 39" descr="05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1614">
            <a:off x="4787900" y="5229225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8" name="Picture 42" descr="0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5013325"/>
            <a:ext cx="2066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AutoShape 44">
            <a:hlinkClick r:id="rId7" action="ppaction://hlinksldjump" highlightClick="1">
              <a:snd r:embed="rId8" name="wind.wav"/>
            </a:hlinkClick>
          </p:cNvPr>
          <p:cNvSpPr>
            <a:spLocks noChangeArrowheads="1"/>
          </p:cNvSpPr>
          <p:nvPr/>
        </p:nvSpPr>
        <p:spPr bwMode="auto">
          <a:xfrm>
            <a:off x="7451725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2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2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36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6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84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840"/>
                            </p:stCondLst>
                            <p:childTnLst>
                              <p:par>
                                <p:cTn id="74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40"/>
                            </p:stCondLst>
                            <p:childTnLst>
                              <p:par>
                                <p:cTn id="8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3" grpId="0" animBg="1"/>
      <p:bldP spid="4143" grpId="1" animBg="1"/>
      <p:bldP spid="4142" grpId="0" animBg="1"/>
      <p:bldP spid="4142" grpId="1" animBg="1"/>
      <p:bldP spid="4141" grpId="0" animBg="1"/>
      <p:bldP spid="4141" grpId="1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50000">
              <a:srgbClr val="33CC33"/>
            </a:gs>
            <a:gs pos="100000">
              <a:srgbClr val="008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608638" y="1268413"/>
            <a:ext cx="3492500" cy="86518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2786063" y="1268413"/>
            <a:ext cx="2865437" cy="865187"/>
          </a:xfrm>
          <a:prstGeom prst="rect">
            <a:avLst/>
          </a:prstGeom>
          <a:solidFill>
            <a:srgbClr val="FFDC9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85725" y="1268413"/>
            <a:ext cx="2843213" cy="865187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496300" cy="1052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Второстепенные члены предложения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50825" y="1052513"/>
            <a:ext cx="8713788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516688" y="2636838"/>
            <a:ext cx="2403475" cy="3016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/>
              <a:t>Где?</a:t>
            </a:r>
          </a:p>
          <a:p>
            <a:pPr algn="ctr"/>
            <a:r>
              <a:rPr lang="ru-RU" sz="3200"/>
              <a:t>Как?</a:t>
            </a:r>
          </a:p>
          <a:p>
            <a:pPr algn="ctr"/>
            <a:r>
              <a:rPr lang="ru-RU" sz="3200"/>
              <a:t>Когда?</a:t>
            </a:r>
          </a:p>
          <a:p>
            <a:pPr algn="ctr"/>
            <a:r>
              <a:rPr lang="ru-RU" sz="3200"/>
              <a:t>Зачем?</a:t>
            </a:r>
          </a:p>
          <a:p>
            <a:pPr algn="ctr"/>
            <a:r>
              <a:rPr lang="ru-RU" sz="3200"/>
              <a:t>Почему? </a:t>
            </a:r>
          </a:p>
          <a:p>
            <a:pPr algn="ctr"/>
            <a:r>
              <a:rPr lang="ru-RU" sz="3200"/>
              <a:t>Как долго?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59113" y="2708275"/>
            <a:ext cx="3290887" cy="2041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Какой?      Чей?</a:t>
            </a:r>
          </a:p>
          <a:p>
            <a:r>
              <a:rPr lang="ru-RU" sz="3200"/>
              <a:t>Какая?      Чья?</a:t>
            </a:r>
          </a:p>
          <a:p>
            <a:r>
              <a:rPr lang="ru-RU" sz="3200"/>
              <a:t>Какое?      Чьё?</a:t>
            </a:r>
          </a:p>
          <a:p>
            <a:r>
              <a:rPr lang="ru-RU" sz="3200"/>
              <a:t>Какие?      Чьи?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2708275"/>
            <a:ext cx="2892425" cy="2227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Кого?   Чего?</a:t>
            </a:r>
          </a:p>
          <a:p>
            <a:pPr algn="ctr"/>
            <a:r>
              <a:rPr lang="ru-RU"/>
              <a:t>Кому?  Чему?</a:t>
            </a:r>
          </a:p>
          <a:p>
            <a:pPr algn="ctr"/>
            <a:r>
              <a:rPr lang="ru-RU"/>
              <a:t>  Что?</a:t>
            </a:r>
          </a:p>
          <a:p>
            <a:pPr algn="ctr"/>
            <a:r>
              <a:rPr lang="ru-RU"/>
              <a:t>  Кем?  Чем?</a:t>
            </a:r>
          </a:p>
          <a:p>
            <a:pPr algn="ctr"/>
            <a:r>
              <a:rPr lang="ru-RU"/>
              <a:t>О ком?  О чём?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1258888" y="206057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4572000" y="2060575"/>
            <a:ext cx="0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7740650" y="20605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6397" name="Group 13"/>
          <p:cNvGrpSpPr>
            <a:grpSpLocks/>
          </p:cNvGrpSpPr>
          <p:nvPr/>
        </p:nvGrpSpPr>
        <p:grpSpPr bwMode="auto">
          <a:xfrm>
            <a:off x="179388" y="1341438"/>
            <a:ext cx="2663825" cy="719137"/>
            <a:chOff x="113" y="845"/>
            <a:chExt cx="1678" cy="453"/>
          </a:xfrm>
        </p:grpSpPr>
        <p:sp>
          <p:nvSpPr>
            <p:cNvPr id="16407" name="Rectangle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845"/>
              <a:ext cx="1678" cy="45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04" y="935"/>
              <a:ext cx="1451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"/>
                  <a:cs typeface="Arial"/>
                </a:rPr>
                <a:t>дополнение</a:t>
              </a:r>
            </a:p>
          </p:txBody>
        </p:sp>
      </p:grpSp>
      <p:grpSp>
        <p:nvGrpSpPr>
          <p:cNvPr id="16398" name="Group 16"/>
          <p:cNvGrpSpPr>
            <a:grpSpLocks/>
          </p:cNvGrpSpPr>
          <p:nvPr/>
        </p:nvGrpSpPr>
        <p:grpSpPr bwMode="auto">
          <a:xfrm>
            <a:off x="2916238" y="1341438"/>
            <a:ext cx="2663825" cy="719137"/>
            <a:chOff x="1837" y="845"/>
            <a:chExt cx="1678" cy="453"/>
          </a:xfrm>
        </p:grpSpPr>
        <p:sp>
          <p:nvSpPr>
            <p:cNvPr id="16405" name="Rectangle 17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37" y="845"/>
              <a:ext cx="1678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882" y="935"/>
              <a:ext cx="1542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"/>
                  <a:cs typeface="Arial"/>
                </a:rPr>
                <a:t>определение</a:t>
              </a:r>
            </a:p>
          </p:txBody>
        </p:sp>
      </p:grpSp>
      <p:grpSp>
        <p:nvGrpSpPr>
          <p:cNvPr id="16399" name="Group 19"/>
          <p:cNvGrpSpPr>
            <a:grpSpLocks/>
          </p:cNvGrpSpPr>
          <p:nvPr/>
        </p:nvGrpSpPr>
        <p:grpSpPr bwMode="auto">
          <a:xfrm>
            <a:off x="5767388" y="1339850"/>
            <a:ext cx="3241675" cy="719138"/>
            <a:chOff x="3560" y="845"/>
            <a:chExt cx="2042" cy="453"/>
          </a:xfrm>
        </p:grpSpPr>
        <p:sp>
          <p:nvSpPr>
            <p:cNvPr id="16403" name="Rectangle 20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560" y="845"/>
              <a:ext cx="2042" cy="45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3606" y="890"/>
              <a:ext cx="1905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Arial"/>
                  <a:cs typeface="Arial"/>
                </a:rPr>
                <a:t>обстоятельство</a:t>
              </a:r>
            </a:p>
          </p:txBody>
        </p:sp>
      </p:grpSp>
      <p:pic>
        <p:nvPicPr>
          <p:cNvPr id="16400" name="Picture 22" descr="05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11614">
            <a:off x="4787900" y="5229225"/>
            <a:ext cx="11334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3" descr="09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5013325"/>
            <a:ext cx="2066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AutoShape 24">
            <a:hlinkClick r:id="rId7" action="ppaction://hlinksldjump" highlightClick="1">
              <a:snd r:embed="rId8" name="wind.wav"/>
            </a:hlinkClick>
          </p:cNvPr>
          <p:cNvSpPr>
            <a:spLocks noChangeArrowheads="1"/>
          </p:cNvSpPr>
          <p:nvPr/>
        </p:nvSpPr>
        <p:spPr bwMode="auto">
          <a:xfrm>
            <a:off x="7451725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nimBg="1"/>
      <p:bldP spid="71682" grpId="1" animBg="1"/>
      <p:bldP spid="71683" grpId="0" animBg="1"/>
      <p:bldP spid="71683" grpId="1" animBg="1"/>
      <p:bldP spid="71684" grpId="0" animBg="1"/>
      <p:bldP spid="7168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9630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Второстепенные члены предложения</a:t>
            </a: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0" y="1052513"/>
            <a:ext cx="8964613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>
            <a:off x="1476375" y="2060575"/>
            <a:ext cx="5543550" cy="792163"/>
          </a:xfrm>
          <a:prstGeom prst="cube">
            <a:avLst>
              <a:gd name="adj" fmla="val 15588"/>
            </a:avLst>
          </a:prstGeom>
          <a:gradFill rotWithShape="1"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Признак  предмета.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250825" y="2997200"/>
            <a:ext cx="3095625" cy="22320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/>
              <a:t>Какой?      Чей?</a:t>
            </a:r>
          </a:p>
          <a:p>
            <a:pPr algn="ctr"/>
            <a:r>
              <a:rPr lang="ru-RU"/>
              <a:t>Какая?      Чья?</a:t>
            </a:r>
          </a:p>
          <a:p>
            <a:pPr algn="ctr"/>
            <a:r>
              <a:rPr lang="ru-RU"/>
              <a:t>Какое?      Чьё?</a:t>
            </a:r>
          </a:p>
          <a:p>
            <a:pPr algn="ctr"/>
            <a:r>
              <a:rPr lang="ru-RU"/>
              <a:t>Какие?      Чьи?</a:t>
            </a:r>
          </a:p>
        </p:txBody>
      </p:sp>
      <p:sp>
        <p:nvSpPr>
          <p:cNvPr id="39945" name="AutoShape 9"/>
          <p:cNvSpPr>
            <a:spLocks noChangeArrowheads="1"/>
          </p:cNvSpPr>
          <p:nvPr/>
        </p:nvSpPr>
        <p:spPr bwMode="auto">
          <a:xfrm>
            <a:off x="3492500" y="3573463"/>
            <a:ext cx="5041900" cy="107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/>
              <a:t>именем прилагательным, </a:t>
            </a:r>
          </a:p>
          <a:p>
            <a:pPr algn="ctr"/>
            <a:r>
              <a:rPr lang="ru-RU"/>
              <a:t>именем существительным.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35150" y="1196975"/>
            <a:ext cx="4718050" cy="1073150"/>
            <a:chOff x="1156" y="754"/>
            <a:chExt cx="2972" cy="676"/>
          </a:xfrm>
        </p:grpSpPr>
        <p:sp>
          <p:nvSpPr>
            <p:cNvPr id="1742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92" y="754"/>
              <a:ext cx="2677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effectLst>
                    <a:outerShdw dist="107763" dir="13500000" sx="125000" sy="125000" algn="b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Определение</a:t>
              </a:r>
            </a:p>
          </p:txBody>
        </p:sp>
        <p:sp>
          <p:nvSpPr>
            <p:cNvPr id="17424" name="Text Box 12"/>
            <p:cNvSpPr txBox="1">
              <a:spLocks noChangeArrowheads="1"/>
            </p:cNvSpPr>
            <p:nvPr/>
          </p:nvSpPr>
          <p:spPr bwMode="auto">
            <a:xfrm>
              <a:off x="1156" y="1026"/>
              <a:ext cx="29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/>
                <a:t>~~~~~~~~~~~~~~~~~</a:t>
              </a:r>
              <a:endParaRPr lang="ru-RU" sz="36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900113" y="5445125"/>
            <a:ext cx="7488237" cy="1311275"/>
            <a:chOff x="567" y="3430"/>
            <a:chExt cx="4717" cy="826"/>
          </a:xfrm>
        </p:grpSpPr>
        <p:sp>
          <p:nvSpPr>
            <p:cNvPr id="17420" name="AutoShape 10"/>
            <p:cNvSpPr>
              <a:spLocks noChangeArrowheads="1"/>
            </p:cNvSpPr>
            <p:nvPr/>
          </p:nvSpPr>
          <p:spPr bwMode="auto">
            <a:xfrm>
              <a:off x="567" y="3430"/>
              <a:ext cx="4717" cy="754"/>
            </a:xfrm>
            <a:prstGeom prst="cube">
              <a:avLst>
                <a:gd name="adj" fmla="val 7560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FFFCC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0"/>
                <a:t>Мы собирали грибы в </a:t>
              </a:r>
              <a:r>
                <a:rPr lang="ru-RU"/>
                <a:t>еловом</a:t>
              </a:r>
              <a:r>
                <a:rPr lang="ru-RU" b="0"/>
                <a:t> лесу.</a:t>
              </a:r>
              <a:endParaRPr lang="en-US" b="0"/>
            </a:p>
            <a:p>
              <a:pPr algn="ctr"/>
              <a:r>
                <a:rPr lang="ru-RU"/>
                <a:t>Лисья</a:t>
              </a:r>
              <a:r>
                <a:rPr lang="en-US" b="0"/>
                <a:t> </a:t>
              </a:r>
              <a:r>
                <a:rPr lang="ru-RU" b="0"/>
                <a:t>нора очень глубокая.</a:t>
              </a:r>
            </a:p>
          </p:txBody>
        </p:sp>
        <p:sp>
          <p:nvSpPr>
            <p:cNvPr id="17421" name="Text Box 14"/>
            <p:cNvSpPr txBox="1">
              <a:spLocks noChangeArrowheads="1"/>
            </p:cNvSpPr>
            <p:nvPr/>
          </p:nvSpPr>
          <p:spPr bwMode="auto">
            <a:xfrm>
              <a:off x="3243" y="3657"/>
              <a:ext cx="10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~~~~~~~</a:t>
              </a:r>
              <a:endParaRPr lang="ru-RU"/>
            </a:p>
          </p:txBody>
        </p:sp>
        <p:sp>
          <p:nvSpPr>
            <p:cNvPr id="17422" name="Text Box 15"/>
            <p:cNvSpPr txBox="1">
              <a:spLocks noChangeArrowheads="1"/>
            </p:cNvSpPr>
            <p:nvPr/>
          </p:nvSpPr>
          <p:spPr bwMode="auto">
            <a:xfrm>
              <a:off x="1202" y="3929"/>
              <a:ext cx="10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~~~~~~~</a:t>
              </a:r>
              <a:endParaRPr lang="ru-RU"/>
            </a:p>
          </p:txBody>
        </p:sp>
      </p:grpSp>
      <p:pic>
        <p:nvPicPr>
          <p:cNvPr id="17417" name="Picture 18" descr="002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738" y="6165850"/>
            <a:ext cx="5762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AutoShape 21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179388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39958" name="WordArt 22"/>
          <p:cNvSpPr>
            <a:spLocks noChangeArrowheads="1" noChangeShapeType="1" noTextEdit="1"/>
          </p:cNvSpPr>
          <p:nvPr/>
        </p:nvSpPr>
        <p:spPr bwMode="auto">
          <a:xfrm>
            <a:off x="4427538" y="3141663"/>
            <a:ext cx="30241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выражено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 animBg="1"/>
      <p:bldP spid="39944" grpId="0" animBg="1"/>
      <p:bldP spid="39945" grpId="0" animBg="1"/>
      <p:bldP spid="399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50825" y="260350"/>
            <a:ext cx="8496300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Второстепенные члены предложения</a:t>
            </a: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0" y="1052513"/>
            <a:ext cx="8964613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684213" y="2060575"/>
            <a:ext cx="7705725" cy="1079500"/>
          </a:xfrm>
          <a:prstGeom prst="cube">
            <a:avLst>
              <a:gd name="adj" fmla="val 15588"/>
            </a:avLst>
          </a:prstGeom>
          <a:gradFill rotWithShape="1"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На какой предмет или явление  направлено</a:t>
            </a:r>
          </a:p>
          <a:p>
            <a:pPr algn="ctr"/>
            <a:r>
              <a:rPr lang="ru-RU" b="0"/>
              <a:t>действие.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1050" y="1196975"/>
            <a:ext cx="4249738" cy="792163"/>
            <a:chOff x="1292" y="754"/>
            <a:chExt cx="2677" cy="499"/>
          </a:xfrm>
        </p:grpSpPr>
        <p:sp>
          <p:nvSpPr>
            <p:cNvPr id="18446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383" y="754"/>
              <a:ext cx="2585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effectLst>
                    <a:outerShdw dist="107763" dir="13500000" sx="125000" sy="125000" algn="br" rotWithShape="0">
                      <a:srgbClr val="80808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Дополнение</a:t>
              </a:r>
            </a:p>
          </p:txBody>
        </p:sp>
        <p:sp>
          <p:nvSpPr>
            <p:cNvPr id="18447" name="Line 8"/>
            <p:cNvSpPr>
              <a:spLocks noChangeShapeType="1"/>
            </p:cNvSpPr>
            <p:nvPr/>
          </p:nvSpPr>
          <p:spPr bwMode="auto">
            <a:xfrm>
              <a:off x="1292" y="1253"/>
              <a:ext cx="2677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4572000" y="3860800"/>
            <a:ext cx="4321175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/>
              <a:t>именем </a:t>
            </a:r>
          </a:p>
          <a:p>
            <a:pPr algn="ctr"/>
            <a:r>
              <a:rPr lang="ru-RU"/>
              <a:t>существительным.</a:t>
            </a:r>
          </a:p>
        </p:txBody>
      </p:sp>
      <p:sp>
        <p:nvSpPr>
          <p:cNvPr id="38923" name="AutoShape 11"/>
          <p:cNvSpPr>
            <a:spLocks noChangeArrowheads="1"/>
          </p:cNvSpPr>
          <p:nvPr/>
        </p:nvSpPr>
        <p:spPr bwMode="auto">
          <a:xfrm>
            <a:off x="323850" y="3429000"/>
            <a:ext cx="4032250" cy="21605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/>
              <a:t>Кого?   Чего?</a:t>
            </a:r>
          </a:p>
          <a:p>
            <a:pPr algn="ctr"/>
            <a:r>
              <a:rPr lang="ru-RU"/>
              <a:t>Кому?  Чему?</a:t>
            </a:r>
          </a:p>
          <a:p>
            <a:pPr algn="ctr"/>
            <a:r>
              <a:rPr lang="ru-RU"/>
              <a:t>  Что?</a:t>
            </a:r>
          </a:p>
          <a:p>
            <a:pPr algn="ctr"/>
            <a:r>
              <a:rPr lang="ru-RU"/>
              <a:t>  Кем?  Чем?</a:t>
            </a:r>
          </a:p>
          <a:p>
            <a:pPr algn="ctr"/>
            <a:r>
              <a:rPr lang="ru-RU"/>
              <a:t>О ком?  О чём?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900113" y="5661025"/>
            <a:ext cx="7488237" cy="981075"/>
            <a:chOff x="567" y="3566"/>
            <a:chExt cx="4717" cy="618"/>
          </a:xfrm>
        </p:grpSpPr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567" y="3566"/>
              <a:ext cx="4717" cy="618"/>
            </a:xfrm>
            <a:prstGeom prst="cube">
              <a:avLst>
                <a:gd name="adj" fmla="val 16019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FFFCC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0"/>
                <a:t>Мы собирали </a:t>
              </a:r>
              <a:r>
                <a:rPr lang="ru-RU"/>
                <a:t>грибы</a:t>
              </a:r>
              <a:r>
                <a:rPr lang="ru-RU" b="0"/>
                <a:t> в еловом лесу.</a:t>
              </a:r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2381" y="4110"/>
              <a:ext cx="77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8441" name="Picture 16" descr="002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6092825"/>
            <a:ext cx="5762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AutoShape 19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250825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38932" name="WordArt 20"/>
          <p:cNvSpPr>
            <a:spLocks noChangeArrowheads="1" noChangeShapeType="1" noTextEdit="1"/>
          </p:cNvSpPr>
          <p:nvPr/>
        </p:nvSpPr>
        <p:spPr bwMode="auto">
          <a:xfrm>
            <a:off x="5364163" y="3500438"/>
            <a:ext cx="30241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выражено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21" grpId="0" animBg="1"/>
      <p:bldP spid="38923" grpId="0" animBg="1"/>
      <p:bldP spid="389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66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496300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Второстепенные члены предложения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0" y="1052513"/>
            <a:ext cx="8964613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1187450" y="1989138"/>
            <a:ext cx="6192838" cy="863600"/>
          </a:xfrm>
          <a:prstGeom prst="cube">
            <a:avLst>
              <a:gd name="adj" fmla="val 15588"/>
            </a:avLst>
          </a:prstGeom>
          <a:gradFill rotWithShape="1">
            <a:gsLst>
              <a:gs pos="0">
                <a:srgbClr val="FFFF66"/>
              </a:gs>
              <a:gs pos="50000">
                <a:srgbClr val="FFFFCC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Как, когда, где, по какой причине</a:t>
            </a:r>
          </a:p>
          <a:p>
            <a:pPr algn="ctr"/>
            <a:r>
              <a:rPr lang="ru-RU" b="0"/>
              <a:t> совершается действие.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124075" y="1052513"/>
            <a:ext cx="4752975" cy="792162"/>
            <a:chOff x="1338" y="663"/>
            <a:chExt cx="2994" cy="499"/>
          </a:xfrm>
        </p:grpSpPr>
        <p:sp>
          <p:nvSpPr>
            <p:cNvPr id="19471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383" y="663"/>
              <a:ext cx="281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003300"/>
                  </a:solidFill>
                  <a:effectLst>
                    <a:outerShdw dist="107763" dir="13500000" sx="125000" sy="125000" algn="br" rotWithShape="0">
                      <a:srgbClr val="80808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Обстоятельство</a:t>
              </a:r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>
              <a:off x="1338" y="1162"/>
              <a:ext cx="2994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395288" y="3068638"/>
            <a:ext cx="3095625" cy="2447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/>
              <a:t>Где?   Как?</a:t>
            </a:r>
          </a:p>
          <a:p>
            <a:pPr algn="ctr"/>
            <a:r>
              <a:rPr lang="ru-RU"/>
              <a:t>Когда?</a:t>
            </a:r>
          </a:p>
          <a:p>
            <a:pPr algn="ctr"/>
            <a:r>
              <a:rPr lang="ru-RU"/>
              <a:t>Зачем?</a:t>
            </a:r>
          </a:p>
          <a:p>
            <a:pPr algn="ctr"/>
            <a:r>
              <a:rPr lang="ru-RU"/>
              <a:t>Почему? </a:t>
            </a:r>
          </a:p>
          <a:p>
            <a:pPr algn="ctr"/>
            <a:r>
              <a:rPr lang="ru-RU"/>
              <a:t>Как долго?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3779838" y="3716338"/>
            <a:ext cx="5111750" cy="10080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/>
              <a:t> именем существительным, </a:t>
            </a:r>
          </a:p>
          <a:p>
            <a:pPr algn="ctr"/>
            <a:r>
              <a:rPr lang="ru-RU"/>
              <a:t>наречием.</a:t>
            </a: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1908175" y="6338888"/>
            <a:ext cx="1639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900113" y="5734050"/>
            <a:ext cx="7488237" cy="792163"/>
            <a:chOff x="567" y="3612"/>
            <a:chExt cx="4717" cy="499"/>
          </a:xfrm>
        </p:grpSpPr>
        <p:sp>
          <p:nvSpPr>
            <p:cNvPr id="19469" name="AutoShape 12"/>
            <p:cNvSpPr>
              <a:spLocks noChangeArrowheads="1"/>
            </p:cNvSpPr>
            <p:nvPr/>
          </p:nvSpPr>
          <p:spPr bwMode="auto">
            <a:xfrm>
              <a:off x="567" y="3612"/>
              <a:ext cx="4717" cy="499"/>
            </a:xfrm>
            <a:prstGeom prst="cube">
              <a:avLst>
                <a:gd name="adj" fmla="val 15630"/>
              </a:avLst>
            </a:prstGeom>
            <a:gradFill rotWithShape="1">
              <a:gsLst>
                <a:gs pos="0">
                  <a:srgbClr val="FFFF66"/>
                </a:gs>
                <a:gs pos="50000">
                  <a:srgbClr val="FFFFCC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0"/>
                <a:t>Мы собирали грибы в еловом </a:t>
              </a:r>
              <a:r>
                <a:rPr lang="ru-RU"/>
                <a:t>лесу</a:t>
              </a:r>
              <a:r>
                <a:rPr lang="ru-RU" b="0"/>
                <a:t>.</a:t>
              </a:r>
            </a:p>
          </p:txBody>
        </p:sp>
        <p:sp>
          <p:nvSpPr>
            <p:cNvPr id="19470" name="Line 15"/>
            <p:cNvSpPr>
              <a:spLocks noChangeShapeType="1"/>
            </p:cNvSpPr>
            <p:nvPr/>
          </p:nvSpPr>
          <p:spPr bwMode="auto">
            <a:xfrm>
              <a:off x="4150" y="4065"/>
              <a:ext cx="6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9466" name="Picture 18" descr="002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092825"/>
            <a:ext cx="5762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AutoShape 21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179388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40982" name="WordArt 22"/>
          <p:cNvSpPr>
            <a:spLocks noChangeArrowheads="1" noChangeShapeType="1" noTextEdit="1"/>
          </p:cNvSpPr>
          <p:nvPr/>
        </p:nvSpPr>
        <p:spPr bwMode="auto">
          <a:xfrm>
            <a:off x="4932363" y="3357563"/>
            <a:ext cx="3024187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выражено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/>
      <p:bldP spid="40969" grpId="0" animBg="1"/>
      <p:bldP spid="40970" grpId="0" animBg="1"/>
      <p:bldP spid="409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99FFCC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389938" cy="1196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  Ё  после шипящих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7466012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3200">
                <a:solidFill>
                  <a:srgbClr val="FF3300"/>
                </a:solidFill>
              </a:rPr>
              <a:t>В корне слова</a:t>
            </a:r>
          </a:p>
          <a:p>
            <a:pPr marL="342900" indent="-342900" algn="ctr"/>
            <a:r>
              <a:rPr lang="ru-RU" sz="3200" i="1"/>
              <a:t>чёлка,  шёпот,  жёлудь,  ожёг(гл.),  </a:t>
            </a:r>
          </a:p>
          <a:p>
            <a:pPr marL="342900" indent="-342900" algn="ctr"/>
            <a:r>
              <a:rPr lang="ru-RU" sz="3200" i="1"/>
              <a:t>поджёг(гл.)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835150" y="3213100"/>
            <a:ext cx="5345113" cy="10668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FF3300"/>
                </a:solidFill>
              </a:rPr>
              <a:t>2. </a:t>
            </a:r>
            <a:r>
              <a:rPr lang="ru-RU" sz="3200">
                <a:solidFill>
                  <a:srgbClr val="FF3300"/>
                </a:solidFill>
              </a:rPr>
              <a:t>В окончаниях глаголов</a:t>
            </a:r>
          </a:p>
          <a:p>
            <a:pPr algn="ctr"/>
            <a:r>
              <a:rPr lang="ru-RU" sz="3200" i="1"/>
              <a:t>печёшь,  течёт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5288" y="4437063"/>
            <a:ext cx="8208962" cy="2041525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3. В суффиксах</a:t>
            </a:r>
          </a:p>
          <a:p>
            <a:pPr algn="ctr"/>
            <a:r>
              <a:rPr lang="ru-RU" sz="3200" i="1"/>
              <a:t>печёный,  лишённый,  вооружён,</a:t>
            </a:r>
          </a:p>
          <a:p>
            <a:pPr algn="ctr"/>
            <a:r>
              <a:rPr lang="ru-RU" sz="3200" i="1"/>
              <a:t>затушёвывать - затушёвка,</a:t>
            </a:r>
          </a:p>
          <a:p>
            <a:pPr algn="ctr"/>
            <a:r>
              <a:rPr lang="ru-RU" sz="3200" i="1"/>
              <a:t>учёный – учёба,  тушёный - тушёнка</a:t>
            </a:r>
          </a:p>
        </p:txBody>
      </p:sp>
      <p:pic>
        <p:nvPicPr>
          <p:cNvPr id="5130" name="Picture 10" descr="vinni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141663"/>
            <a:ext cx="83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vinni3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12088" y="3068638"/>
            <a:ext cx="86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AutoShape 13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667625" y="6237288"/>
            <a:ext cx="122555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/>
          <p:cNvGrpSpPr>
            <a:grpSpLocks/>
          </p:cNvGrpSpPr>
          <p:nvPr/>
        </p:nvGrpSpPr>
        <p:grpSpPr bwMode="auto">
          <a:xfrm>
            <a:off x="0" y="0"/>
            <a:ext cx="9178925" cy="6858000"/>
            <a:chOff x="0" y="0"/>
            <a:chExt cx="5782" cy="4320"/>
          </a:xfrm>
        </p:grpSpPr>
        <p:pic>
          <p:nvPicPr>
            <p:cNvPr id="3079" name="Picture 4" descr="smile7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080" name="Group 10"/>
            <p:cNvGrpSpPr>
              <a:grpSpLocks/>
            </p:cNvGrpSpPr>
            <p:nvPr/>
          </p:nvGrpSpPr>
          <p:grpSpPr bwMode="auto">
            <a:xfrm>
              <a:off x="0" y="0"/>
              <a:ext cx="5782" cy="4320"/>
              <a:chOff x="0" y="0"/>
              <a:chExt cx="5782" cy="4320"/>
            </a:xfrm>
          </p:grpSpPr>
          <p:pic>
            <p:nvPicPr>
              <p:cNvPr id="3081" name="Picture 11" descr="a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76"/>
                <a:ext cx="5760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082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5782" cy="4320"/>
                <a:chOff x="-22" y="0"/>
                <a:chExt cx="5782" cy="4320"/>
              </a:xfrm>
            </p:grpSpPr>
            <p:pic>
              <p:nvPicPr>
                <p:cNvPr id="3083" name="Picture 13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4" name="Picture 14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 flipH="1">
                  <a:off x="3578" y="2138"/>
                  <a:ext cx="432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85" name="Picture 15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 flipH="1">
                  <a:off x="-2160" y="2138"/>
                  <a:ext cx="432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Содержание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116013" y="984250"/>
            <a:ext cx="6627812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0">
                <a:hlinkClick r:id="rId4" action="ppaction://hlinksldjump"/>
              </a:rPr>
              <a:t> </a:t>
            </a:r>
            <a:r>
              <a:rPr lang="ru-RU" sz="2400" b="0">
                <a:hlinkClick r:id="rId4" action="ppaction://hlinksldjump"/>
              </a:rPr>
              <a:t>Фонетический анализ слова.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5" action="ppaction://hlinksldjump"/>
              </a:rPr>
              <a:t>Состав слова.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6" action="ppaction://hlinksldjump"/>
              </a:rPr>
              <a:t>Главные члены предложения.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7" action="ppaction://hlinksldjump"/>
              </a:rPr>
              <a:t>Подлежащее.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8" action="ppaction://hlinksldjump"/>
              </a:rPr>
              <a:t>Сказуемое.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9" action="ppaction://hlinksldjump"/>
              </a:rPr>
              <a:t>Второстепенные члены предложения.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10" action="ppaction://hlinksldjump"/>
              </a:rPr>
              <a:t>Определение.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10" action="ppaction://hlinksldjump"/>
              </a:rPr>
              <a:t>Дополнение.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11" action="ppaction://hlinksldjump"/>
              </a:rPr>
              <a:t>Обстоятельство.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12" action="ppaction://hlinksldjump"/>
              </a:rPr>
              <a:t>Части речи.</a:t>
            </a:r>
            <a:endParaRPr lang="ru-RU" sz="2400" b="0"/>
          </a:p>
          <a:p>
            <a:pPr marL="342900" indent="-342900">
              <a:buFontTx/>
              <a:buAutoNum type="arabicPeriod"/>
            </a:pPr>
            <a:r>
              <a:rPr lang="ru-RU" sz="2400" b="0"/>
              <a:t> </a:t>
            </a:r>
            <a:r>
              <a:rPr lang="ru-RU" sz="2400" b="0">
                <a:hlinkClick r:id="rId13" action="ppaction://hlinksldjump"/>
              </a:rPr>
              <a:t>Имя существительное:</a:t>
            </a:r>
            <a:endParaRPr lang="ru-RU" sz="2400" b="0"/>
          </a:p>
          <a:p>
            <a:pPr marL="342900" indent="-342900"/>
            <a:r>
              <a:rPr lang="ru-RU" sz="2400" b="0"/>
              <a:t>         -  </a:t>
            </a:r>
            <a:r>
              <a:rPr lang="ru-RU" sz="2400" b="0">
                <a:hlinkClick r:id="rId14" action="ppaction://hlinksldjump"/>
              </a:rPr>
              <a:t>одушевлённые, неодушевлённые;</a:t>
            </a:r>
            <a:endParaRPr lang="ru-RU" sz="2400" b="0"/>
          </a:p>
          <a:p>
            <a:pPr marL="342900" indent="-342900"/>
            <a:r>
              <a:rPr lang="ru-RU" sz="2400" b="0"/>
              <a:t>         -  </a:t>
            </a:r>
            <a:r>
              <a:rPr lang="ru-RU" sz="2400" b="0">
                <a:hlinkClick r:id="rId15" action="ppaction://hlinksldjump"/>
              </a:rPr>
              <a:t>род;</a:t>
            </a:r>
            <a:endParaRPr lang="ru-RU" sz="2400" b="0"/>
          </a:p>
          <a:p>
            <a:pPr marL="342900" indent="-342900"/>
            <a:r>
              <a:rPr lang="ru-RU" sz="2400" b="0"/>
              <a:t>         -  </a:t>
            </a:r>
            <a:r>
              <a:rPr lang="ru-RU" sz="2400" b="0">
                <a:hlinkClick r:id="rId13" action="ppaction://hlinksldjump"/>
              </a:rPr>
              <a:t>род неизменяемых существительных:</a:t>
            </a:r>
            <a:endParaRPr lang="ru-RU" sz="2400" b="0"/>
          </a:p>
          <a:p>
            <a:pPr marL="342900" indent="-342900"/>
            <a:r>
              <a:rPr lang="ru-RU" sz="2400" b="0"/>
              <a:t>         -  </a:t>
            </a:r>
            <a:r>
              <a:rPr lang="ru-RU" sz="2400" b="0">
                <a:hlinkClick r:id="rId16" action="ppaction://hlinksldjump"/>
              </a:rPr>
              <a:t>число.</a:t>
            </a:r>
            <a:endParaRPr lang="ru-RU" sz="2400" b="0"/>
          </a:p>
          <a:p>
            <a:pPr marL="342900" indent="-342900"/>
            <a:r>
              <a:rPr lang="ru-RU" sz="2000" b="0"/>
              <a:t> </a:t>
            </a:r>
          </a:p>
        </p:txBody>
      </p:sp>
      <p:sp>
        <p:nvSpPr>
          <p:cNvPr id="3077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492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вперёд</a:t>
            </a:r>
          </a:p>
        </p:txBody>
      </p:sp>
      <p:pic>
        <p:nvPicPr>
          <p:cNvPr id="3078" name="Picture 17" descr="lines11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47813" y="908050"/>
            <a:ext cx="6119812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99FFCC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632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О  после шипящих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55650" y="1484313"/>
            <a:ext cx="7577138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3200">
                <a:solidFill>
                  <a:srgbClr val="FF3300"/>
                </a:solidFill>
              </a:rPr>
              <a:t>В окончаниях существительных и </a:t>
            </a:r>
          </a:p>
          <a:p>
            <a:pPr marL="342900" indent="-342900" algn="ctr"/>
            <a:r>
              <a:rPr lang="ru-RU" sz="3200">
                <a:solidFill>
                  <a:srgbClr val="FF3300"/>
                </a:solidFill>
              </a:rPr>
              <a:t>прилагательных</a:t>
            </a:r>
          </a:p>
          <a:p>
            <a:pPr marL="342900" indent="-342900" algn="ctr"/>
            <a:r>
              <a:rPr lang="ru-RU" sz="3200" i="1"/>
              <a:t>свечой,  чужой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19100" y="3284538"/>
            <a:ext cx="8166100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FF3300"/>
                </a:solidFill>
              </a:rPr>
              <a:t>2.</a:t>
            </a:r>
            <a:r>
              <a:rPr lang="ru-RU" sz="3200" b="0"/>
              <a:t> </a:t>
            </a:r>
            <a:r>
              <a:rPr lang="ru-RU" sz="3200">
                <a:solidFill>
                  <a:srgbClr val="FF3300"/>
                </a:solidFill>
              </a:rPr>
              <a:t>В суффиксах существительных и </a:t>
            </a:r>
          </a:p>
          <a:p>
            <a:pPr algn="ctr"/>
            <a:r>
              <a:rPr lang="ru-RU" sz="3200">
                <a:solidFill>
                  <a:srgbClr val="FF3300"/>
                </a:solidFill>
              </a:rPr>
              <a:t>прилагательных</a:t>
            </a:r>
          </a:p>
          <a:p>
            <a:pPr algn="ctr"/>
            <a:r>
              <a:rPr lang="ru-RU" sz="3200" i="1"/>
              <a:t>волчок, зайчонок,  грошовый,  ежовый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82800" y="5157788"/>
            <a:ext cx="4894263" cy="10668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3. На конце наречий</a:t>
            </a:r>
          </a:p>
          <a:p>
            <a:pPr algn="ctr"/>
            <a:r>
              <a:rPr lang="ru-RU" sz="3200" i="1"/>
              <a:t>горячо, свежо, хорошо</a:t>
            </a:r>
          </a:p>
        </p:txBody>
      </p:sp>
      <p:pic>
        <p:nvPicPr>
          <p:cNvPr id="6152" name="Picture 8" descr="vinni5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235825" y="5229225"/>
            <a:ext cx="1296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vinni5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229225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AutoShape 11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667625" y="6237288"/>
            <a:ext cx="122555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50000">
              <a:srgbClr val="99FFCC"/>
            </a:gs>
            <a:gs pos="100000">
              <a:srgbClr val="00CC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70413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О после шипящих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8137525" cy="3503613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u="sng">
                <a:solidFill>
                  <a:srgbClr val="FF3300"/>
                </a:solidFill>
              </a:rPr>
              <a:t>В словах – исключениях</a:t>
            </a:r>
          </a:p>
          <a:p>
            <a:pPr algn="ctr"/>
            <a:r>
              <a:rPr lang="ru-RU" sz="3200" u="sng">
                <a:solidFill>
                  <a:srgbClr val="FF3300"/>
                </a:solidFill>
              </a:rPr>
              <a:t>(под ударением)</a:t>
            </a:r>
          </a:p>
          <a:p>
            <a:pPr algn="ctr"/>
            <a:r>
              <a:rPr lang="ru-RU" sz="3200" i="1"/>
              <a:t>шов, шорох, крыжовник, капюшон, </a:t>
            </a:r>
          </a:p>
          <a:p>
            <a:pPr algn="ctr"/>
            <a:r>
              <a:rPr lang="ru-RU" sz="3200" i="1"/>
              <a:t>шорты, шомпол, мажор, шоу, изжога, </a:t>
            </a:r>
          </a:p>
          <a:p>
            <a:pPr algn="ctr"/>
            <a:r>
              <a:rPr lang="ru-RU" sz="3200" i="1"/>
              <a:t>обжора, чокаться, чопорный, </a:t>
            </a:r>
          </a:p>
          <a:p>
            <a:pPr algn="ctr"/>
            <a:r>
              <a:rPr lang="ru-RU" sz="3200" i="1"/>
              <a:t>шорник, вечор, ожог(сущ.),</a:t>
            </a:r>
          </a:p>
          <a:p>
            <a:pPr algn="ctr"/>
            <a:r>
              <a:rPr lang="ru-RU" sz="3200" i="1"/>
              <a:t>поджог (сущ.), трущоба, трещотка.</a:t>
            </a:r>
            <a:r>
              <a:rPr lang="ru-RU" sz="3200"/>
              <a:t> 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288" y="5084763"/>
            <a:ext cx="8289925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В корне иноязычных слов</a:t>
            </a:r>
          </a:p>
          <a:p>
            <a:pPr algn="ctr"/>
            <a:r>
              <a:rPr lang="ru-RU" sz="3200">
                <a:solidFill>
                  <a:srgbClr val="FF3300"/>
                </a:solidFill>
              </a:rPr>
              <a:t>(без ударения)</a:t>
            </a:r>
          </a:p>
          <a:p>
            <a:pPr algn="ctr"/>
            <a:r>
              <a:rPr lang="ru-RU" sz="3200" i="1"/>
              <a:t>Жонглёр, шоколад, шоссе, жокей и т.д.</a:t>
            </a:r>
          </a:p>
        </p:txBody>
      </p:sp>
      <p:pic>
        <p:nvPicPr>
          <p:cNvPr id="7175" name="Picture 7" descr="vinni4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2827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AutoShape 9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918450" y="5516563"/>
            <a:ext cx="122555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914400" y="5381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627313" y="260350"/>
            <a:ext cx="3311525" cy="519113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  </a:t>
            </a:r>
            <a:r>
              <a:rPr lang="ru-RU" i="1"/>
              <a:t>И    </a:t>
            </a:r>
            <a:r>
              <a:rPr lang="ru-RU" b="0"/>
              <a:t> ПОСЛЕ    </a:t>
            </a:r>
            <a:r>
              <a:rPr lang="ru-RU" i="1"/>
              <a:t>Ц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250825" y="836613"/>
            <a:ext cx="8496300" cy="2305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rgbClr val="CC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/>
              <a:t>В корне слова:  </a:t>
            </a:r>
            <a:r>
              <a:rPr lang="ru-RU" i="1"/>
              <a:t>цирк,  цифра,  циркуль</a:t>
            </a:r>
          </a:p>
          <a:p>
            <a:pPr algn="ctr">
              <a:defRPr/>
            </a:pPr>
            <a:r>
              <a:rPr lang="ru-RU">
                <a:solidFill>
                  <a:srgbClr val="FF3300"/>
                </a:solidFill>
              </a:rPr>
              <a:t>ИСКЛЮЧЕНИЯ</a:t>
            </a:r>
          </a:p>
          <a:p>
            <a:pPr algn="ctr">
              <a:defRPr/>
            </a:pPr>
            <a:r>
              <a:rPr lang="ru-RU" b="0"/>
              <a:t>Цыган, на цыпочках, цыплёнок, цып – цып, </a:t>
            </a:r>
          </a:p>
          <a:p>
            <a:pPr algn="ctr">
              <a:defRPr/>
            </a:pPr>
            <a:r>
              <a:rPr lang="ru-RU" b="0"/>
              <a:t>цыц, цыкнуть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395288" y="3213100"/>
            <a:ext cx="8496300" cy="7905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rgbClr val="CC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/>
              <a:t>В словах на </a:t>
            </a:r>
            <a:r>
              <a:rPr lang="ru-RU" b="0" i="1"/>
              <a:t>–</a:t>
            </a:r>
            <a:r>
              <a:rPr lang="ru-RU" i="1"/>
              <a:t>ция</a:t>
            </a:r>
            <a:r>
              <a:rPr lang="ru-RU" b="0" i="1"/>
              <a:t>:  </a:t>
            </a:r>
            <a:r>
              <a:rPr lang="ru-RU" i="1"/>
              <a:t>акация, секция, станция</a:t>
            </a:r>
            <a:r>
              <a:rPr lang="ru-RU" b="0" i="1"/>
              <a:t> </a:t>
            </a:r>
            <a:endParaRPr lang="ru-RU" b="0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203575" y="4221163"/>
            <a:ext cx="2943225" cy="51911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Ы    </a:t>
            </a:r>
            <a:r>
              <a:rPr lang="ru-RU" b="0"/>
              <a:t> ПОСЛЕ    </a:t>
            </a:r>
            <a:r>
              <a:rPr lang="ru-RU" i="1"/>
              <a:t>Ц</a:t>
            </a:r>
          </a:p>
        </p:txBody>
      </p:sp>
      <p:sp>
        <p:nvSpPr>
          <p:cNvPr id="8205" name="AutoShape 13"/>
          <p:cNvSpPr>
            <a:spLocks noChangeArrowheads="1"/>
          </p:cNvSpPr>
          <p:nvPr/>
        </p:nvSpPr>
        <p:spPr bwMode="auto">
          <a:xfrm>
            <a:off x="827088" y="4724400"/>
            <a:ext cx="7848600" cy="1800225"/>
          </a:xfrm>
          <a:prstGeom prst="upArrowCallout">
            <a:avLst>
              <a:gd name="adj1" fmla="val 108995"/>
              <a:gd name="adj2" fmla="val 108995"/>
              <a:gd name="adj3" fmla="val 16667"/>
              <a:gd name="adj4" fmla="val 66667"/>
            </a:avLst>
          </a:prstGeom>
          <a:gradFill rotWithShape="1">
            <a:gsLst>
              <a:gs pos="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1. В окончании: </a:t>
            </a:r>
            <a:r>
              <a:rPr lang="ru-RU" b="0" i="1"/>
              <a:t>ресницы, птенцы, скворцы</a:t>
            </a:r>
          </a:p>
          <a:p>
            <a:pPr algn="ctr"/>
            <a:r>
              <a:rPr lang="ru-RU" b="0"/>
              <a:t>2. В суффиксах: </a:t>
            </a:r>
            <a:r>
              <a:rPr lang="ru-RU" b="0" i="1"/>
              <a:t>лисицын (хвост), сестрицын</a:t>
            </a:r>
          </a:p>
        </p:txBody>
      </p:sp>
      <p:pic>
        <p:nvPicPr>
          <p:cNvPr id="8212" name="Picture 20" descr="pix5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0133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Picture 21" descr="pix5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013325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pix5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048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23" descr="pix56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048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AutoShape 25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9184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 animBg="1"/>
      <p:bldP spid="8203" grpId="0" animBg="1"/>
      <p:bldP spid="820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539750" y="476250"/>
            <a:ext cx="77041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ПРИСТАВКИ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395288" y="260350"/>
            <a:ext cx="28813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3276600" y="26035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 rot="5400000">
            <a:off x="4870450" y="-1250950"/>
            <a:ext cx="214313" cy="3097213"/>
          </a:xfrm>
          <a:prstGeom prst="leftBracket">
            <a:avLst>
              <a:gd name="adj" fmla="val 457306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6659563" y="188913"/>
            <a:ext cx="433387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7092950" y="188913"/>
            <a:ext cx="35877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7451725" y="260350"/>
            <a:ext cx="0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7451725" y="155733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7451725" y="260350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8459788" y="260350"/>
            <a:ext cx="0" cy="1296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250825" y="1989138"/>
            <a:ext cx="849788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50825" y="2133600"/>
            <a:ext cx="2722563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БЕЗ-   </a:t>
            </a:r>
            <a:r>
              <a:rPr lang="ru-RU" sz="1800"/>
              <a:t>ИЛИ</a:t>
            </a:r>
            <a:r>
              <a:rPr lang="ru-RU" sz="2400"/>
              <a:t>    БЕС-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3471863" y="2151063"/>
            <a:ext cx="24003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ИЗ-    </a:t>
            </a:r>
            <a:r>
              <a:rPr lang="ru-RU" sz="1800"/>
              <a:t>ИЛИ</a:t>
            </a:r>
            <a:r>
              <a:rPr lang="ru-RU" sz="2400"/>
              <a:t>    ИС-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273800" y="2133600"/>
            <a:ext cx="2624138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РАЗ-   </a:t>
            </a:r>
            <a:r>
              <a:rPr lang="ru-RU" sz="1800"/>
              <a:t>ИЛИ</a:t>
            </a:r>
            <a:r>
              <a:rPr lang="ru-RU" sz="2400"/>
              <a:t>    РАС</a:t>
            </a:r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V="1">
            <a:off x="323850" y="1557338"/>
            <a:ext cx="7056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V="1">
            <a:off x="323850" y="13414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V="1">
            <a:off x="7380288" y="134143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539750" y="2781300"/>
            <a:ext cx="900113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БЕЗ-</a:t>
            </a:r>
          </a:p>
          <a:p>
            <a:r>
              <a:rPr lang="ru-RU" sz="2400"/>
              <a:t> ИЗ-</a:t>
            </a:r>
          </a:p>
          <a:p>
            <a:r>
              <a:rPr lang="ru-RU" sz="2400"/>
              <a:t>РАЗ-</a:t>
            </a:r>
          </a:p>
        </p:txBody>
      </p:sp>
      <p:sp>
        <p:nvSpPr>
          <p:cNvPr id="12308" name="AutoShape 20"/>
          <p:cNvSpPr>
            <a:spLocks/>
          </p:cNvSpPr>
          <p:nvPr/>
        </p:nvSpPr>
        <p:spPr bwMode="auto">
          <a:xfrm>
            <a:off x="1619250" y="2708275"/>
            <a:ext cx="287338" cy="1296988"/>
          </a:xfrm>
          <a:prstGeom prst="rightBrace">
            <a:avLst>
              <a:gd name="adj1" fmla="val 3761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2051050" y="3068638"/>
            <a:ext cx="422275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+</a:t>
            </a: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2700338" y="3141663"/>
            <a:ext cx="3784600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ЗВОНКИЙ СОГЛАСНЫЙ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6659563" y="2852738"/>
            <a:ext cx="19304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бездомный</a:t>
            </a:r>
          </a:p>
          <a:p>
            <a:pPr algn="ctr"/>
            <a:r>
              <a:rPr lang="ru-RU" sz="2400"/>
              <a:t>издать</a:t>
            </a:r>
          </a:p>
          <a:p>
            <a:pPr algn="ctr"/>
            <a:r>
              <a:rPr lang="ru-RU" sz="2400"/>
              <a:t>разбить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519113" y="4816475"/>
            <a:ext cx="930275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БЕС-</a:t>
            </a:r>
          </a:p>
          <a:p>
            <a:pPr algn="ctr"/>
            <a:r>
              <a:rPr lang="ru-RU" sz="2400"/>
              <a:t>ИС-</a:t>
            </a:r>
          </a:p>
          <a:p>
            <a:pPr algn="ctr"/>
            <a:r>
              <a:rPr lang="ru-RU" sz="2400"/>
              <a:t>РАС-</a:t>
            </a:r>
          </a:p>
        </p:txBody>
      </p:sp>
      <p:sp>
        <p:nvSpPr>
          <p:cNvPr id="12313" name="AutoShape 25"/>
          <p:cNvSpPr>
            <a:spLocks/>
          </p:cNvSpPr>
          <p:nvPr/>
        </p:nvSpPr>
        <p:spPr bwMode="auto">
          <a:xfrm>
            <a:off x="1692275" y="4724400"/>
            <a:ext cx="287338" cy="1296988"/>
          </a:xfrm>
          <a:prstGeom prst="rightBrace">
            <a:avLst>
              <a:gd name="adj1" fmla="val 3761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2124075" y="5084763"/>
            <a:ext cx="422275" cy="5794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+</a:t>
            </a:r>
          </a:p>
        </p:txBody>
      </p:sp>
      <p:sp>
        <p:nvSpPr>
          <p:cNvPr id="12315" name="Text Box 27"/>
          <p:cNvSpPr txBox="1">
            <a:spLocks noChangeArrowheads="1"/>
          </p:cNvSpPr>
          <p:nvPr/>
        </p:nvSpPr>
        <p:spPr bwMode="auto">
          <a:xfrm>
            <a:off x="2771775" y="5157788"/>
            <a:ext cx="3527425" cy="457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ГЛУХОЙ СОГЛАСНЫЙ</a:t>
            </a:r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6711950" y="4743450"/>
            <a:ext cx="1993900" cy="11874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бесшумный</a:t>
            </a:r>
          </a:p>
          <a:p>
            <a:pPr algn="ctr"/>
            <a:r>
              <a:rPr lang="ru-RU" sz="2400"/>
              <a:t>испечь</a:t>
            </a:r>
          </a:p>
          <a:p>
            <a:pPr algn="ctr"/>
            <a:r>
              <a:rPr lang="ru-RU" sz="2400"/>
              <a:t>расписать</a:t>
            </a:r>
          </a:p>
        </p:txBody>
      </p:sp>
      <p:pic>
        <p:nvPicPr>
          <p:cNvPr id="12317" name="Picture 29" descr="newy8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429000"/>
            <a:ext cx="8096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8" name="Picture 30" descr="Незнайка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0438"/>
            <a:ext cx="7556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7" name="AutoShape 33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7406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12322" name="Picture 34" descr="zorro2"/>
          <p:cNvPicPr>
            <a:picLocks noChangeAspect="1" noChangeArrowheads="1"/>
          </p:cNvPicPr>
          <p:nvPr/>
        </p:nvPicPr>
        <p:blipFill>
          <a:blip r:embed="rId6" cstate="print"/>
          <a:srcRect l="18831" t="5399" r="32108" b="70470"/>
          <a:stretch>
            <a:fillRect/>
          </a:stretch>
        </p:blipFill>
        <p:spPr bwMode="auto">
          <a:xfrm>
            <a:off x="3708400" y="5589588"/>
            <a:ext cx="12239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1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2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80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8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80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80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0" y="188913"/>
            <a:ext cx="9144000" cy="936625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33CCFF">
                  <a:alpha val="99001"/>
                </a:srgbClr>
              </a:gs>
              <a:gs pos="50000">
                <a:srgbClr val="CCECFF"/>
              </a:gs>
              <a:gs pos="100000">
                <a:srgbClr val="33CCFF">
                  <a:alpha val="99001"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ЧАСТИ  РЕЧИ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468313" y="1557338"/>
            <a:ext cx="40322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САМОСТОЯТЕЛЬНЫЕ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5292725" y="1557338"/>
            <a:ext cx="33115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СЛУЖЕБНЫЕ</a:t>
            </a:r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323850" y="2924175"/>
            <a:ext cx="4535488" cy="35290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Имя существительное</a:t>
            </a:r>
          </a:p>
          <a:p>
            <a:pPr algn="ctr"/>
            <a:r>
              <a:rPr lang="ru-RU" sz="3200"/>
              <a:t>Имя прилагательное</a:t>
            </a:r>
          </a:p>
          <a:p>
            <a:pPr algn="ctr"/>
            <a:r>
              <a:rPr lang="ru-RU" sz="3200"/>
              <a:t>Глагол</a:t>
            </a:r>
          </a:p>
          <a:p>
            <a:pPr algn="ctr"/>
            <a:r>
              <a:rPr lang="ru-RU" sz="3200"/>
              <a:t>Местоимение</a:t>
            </a:r>
          </a:p>
          <a:p>
            <a:pPr algn="ctr"/>
            <a:r>
              <a:rPr lang="ru-RU" sz="3200"/>
              <a:t>Наречие</a:t>
            </a:r>
          </a:p>
          <a:p>
            <a:pPr algn="ctr"/>
            <a:r>
              <a:rPr lang="ru-RU" sz="3200"/>
              <a:t>Числительное</a:t>
            </a:r>
          </a:p>
          <a:p>
            <a:pPr algn="ctr"/>
            <a:r>
              <a:rPr lang="ru-RU" b="0"/>
              <a:t> 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5219700" y="2924175"/>
            <a:ext cx="3455988" cy="35290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/>
              <a:t>Предлог</a:t>
            </a:r>
          </a:p>
          <a:p>
            <a:pPr algn="ctr"/>
            <a:r>
              <a:rPr lang="ru-RU" sz="3200"/>
              <a:t>Союз</a:t>
            </a:r>
          </a:p>
          <a:p>
            <a:pPr algn="ctr"/>
            <a:r>
              <a:rPr lang="ru-RU" sz="3200"/>
              <a:t>Частица</a:t>
            </a:r>
          </a:p>
          <a:p>
            <a:pPr algn="ctr"/>
            <a:r>
              <a:rPr lang="ru-RU" sz="3200"/>
              <a:t>Междометие</a:t>
            </a:r>
          </a:p>
          <a:p>
            <a:pPr algn="ctr"/>
            <a:endParaRPr lang="ru-RU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2916238" y="1125538"/>
            <a:ext cx="1368425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435600" y="1125538"/>
            <a:ext cx="1296988" cy="358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2339975" y="22764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7019925" y="2276475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1301" name="Picture 37" descr="dog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EFEB"/>
              </a:clrFrom>
              <a:clrTo>
                <a:srgbClr val="FAEF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263" y="5372100"/>
            <a:ext cx="1422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 descr="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03875"/>
            <a:ext cx="102393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AutoShape 40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7406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1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8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8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8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8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88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4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  <p:bldP spid="11284" grpId="0" animBg="1"/>
      <p:bldP spid="11292" grpId="0" animBg="1"/>
      <p:bldP spid="11294" grpId="0" animBg="1"/>
      <p:bldP spid="11297" grpId="0" animBg="1"/>
      <p:bldP spid="11298" grpId="0" animBg="1"/>
      <p:bldP spid="11299" grpId="0" animBg="1"/>
      <p:bldP spid="1130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CC00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692275" y="260350"/>
            <a:ext cx="6192838" cy="12239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100000">
                <a:srgbClr val="CCCCFF"/>
              </a:gs>
            </a:gsLst>
            <a:lin ang="5400000" scaled="1"/>
          </a:gradFill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0"/>
              <a:t>Имя существительное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2339975" y="2420938"/>
            <a:ext cx="720725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3132138" y="1484313"/>
            <a:ext cx="345598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rgbClr val="9966FF"/>
              </a:gs>
            </a:gsLst>
            <a:lin ang="5400000" scaled="1"/>
          </a:gradFill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4000"/>
              <a:t>предмет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 rot="2684553">
            <a:off x="539750" y="2492375"/>
            <a:ext cx="1512888" cy="2663825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9966FF"/>
              </a:gs>
            </a:gsLst>
            <a:lin ang="5400000" scaled="1"/>
          </a:gradFill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кто?</a:t>
            </a:r>
          </a:p>
          <a:p>
            <a:pPr algn="ctr"/>
            <a:endParaRPr lang="ru-RU" sz="3600"/>
          </a:p>
          <a:p>
            <a:pPr algn="ctr"/>
            <a:r>
              <a:rPr lang="ru-RU" sz="3600"/>
              <a:t>что?</a:t>
            </a:r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 rot="1588745">
            <a:off x="2051050" y="3500438"/>
            <a:ext cx="1582738" cy="2592387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9966FF"/>
              </a:gs>
            </a:gsLst>
            <a:lin ang="5400000" scaled="1"/>
          </a:gradFill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род</a:t>
            </a: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3419475" y="2636838"/>
            <a:ext cx="576263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4787900" y="2636838"/>
            <a:ext cx="0" cy="1223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5508625" y="2636838"/>
            <a:ext cx="576263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Oval 22"/>
          <p:cNvSpPr>
            <a:spLocks noChangeArrowheads="1"/>
          </p:cNvSpPr>
          <p:nvPr/>
        </p:nvSpPr>
        <p:spPr bwMode="auto">
          <a:xfrm>
            <a:off x="3851275" y="3860800"/>
            <a:ext cx="1657350" cy="2735263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9966FF"/>
              </a:gs>
            </a:gsLst>
            <a:lin ang="5400000" scaled="1"/>
          </a:gradFill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число,</a:t>
            </a:r>
          </a:p>
          <a:p>
            <a:pPr algn="ctr"/>
            <a:r>
              <a:rPr lang="ru-RU" sz="3600"/>
              <a:t>падеж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6659563" y="2420938"/>
            <a:ext cx="720725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3338" name="Picture 26" descr="NAB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229225"/>
            <a:ext cx="1382713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2" name="Picture 30" descr="Ученик у дос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692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3" name="Oval 31"/>
          <p:cNvSpPr>
            <a:spLocks noChangeArrowheads="1"/>
          </p:cNvSpPr>
          <p:nvPr/>
        </p:nvSpPr>
        <p:spPr bwMode="auto">
          <a:xfrm rot="-2231124">
            <a:off x="7308850" y="2636838"/>
            <a:ext cx="1584325" cy="2592387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00000">
                <a:srgbClr val="9966FF"/>
              </a:gs>
            </a:gsLst>
            <a:lin ang="5400000" scaled="1"/>
          </a:gradFill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скло-</a:t>
            </a:r>
          </a:p>
          <a:p>
            <a:pPr algn="ctr"/>
            <a:r>
              <a:rPr lang="ru-RU" sz="3600"/>
              <a:t>нение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5867400" y="3573463"/>
            <a:ext cx="1584325" cy="2592387"/>
            <a:chOff x="3742" y="2205"/>
            <a:chExt cx="998" cy="1633"/>
          </a:xfrm>
        </p:grpSpPr>
        <p:sp>
          <p:nvSpPr>
            <p:cNvPr id="26641" name="Oval 12"/>
            <p:cNvSpPr>
              <a:spLocks noChangeArrowheads="1"/>
            </p:cNvSpPr>
            <p:nvPr/>
          </p:nvSpPr>
          <p:spPr bwMode="auto">
            <a:xfrm rot="-1444891">
              <a:off x="3742" y="2205"/>
              <a:ext cx="998" cy="1633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9966FF"/>
                </a:gs>
              </a:gsLst>
              <a:lin ang="5400000" scaled="1"/>
            </a:gradFill>
            <a:ln w="38100" cap="rnd" cmpd="dbl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b="0"/>
            </a:p>
          </p:txBody>
        </p:sp>
        <p:sp>
          <p:nvSpPr>
            <p:cNvPr id="26642" name="Line 32"/>
            <p:cNvSpPr>
              <a:spLocks noChangeShapeType="1"/>
            </p:cNvSpPr>
            <p:nvPr/>
          </p:nvSpPr>
          <p:spPr bwMode="auto">
            <a:xfrm flipV="1">
              <a:off x="3833" y="2750"/>
              <a:ext cx="680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33"/>
            <p:cNvSpPr>
              <a:spLocks noChangeShapeType="1"/>
            </p:cNvSpPr>
            <p:nvPr/>
          </p:nvSpPr>
          <p:spPr bwMode="auto">
            <a:xfrm flipV="1">
              <a:off x="4014" y="3022"/>
              <a:ext cx="680" cy="3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40" name="AutoShape 36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596188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21" grpId="0" animBg="1"/>
      <p:bldP spid="13322" grpId="0" animBg="1"/>
      <p:bldP spid="13323" grpId="0" animBg="1"/>
      <p:bldP spid="13325" grpId="0" animBg="1"/>
      <p:bldP spid="13326" grpId="0" animBg="1"/>
      <p:bldP spid="13327" grpId="0" animBg="1"/>
      <p:bldP spid="13328" grpId="0" animBg="1"/>
      <p:bldP spid="13334" grpId="0" animBg="1"/>
      <p:bldP spid="13335" grpId="0" animBg="1"/>
      <p:bldP spid="133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FF"/>
            </a:gs>
            <a:gs pos="50000">
              <a:srgbClr val="FF66FF"/>
            </a:gs>
            <a:gs pos="100000">
              <a:srgbClr val="CC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827088" y="260350"/>
            <a:ext cx="7777162" cy="12239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rgbClr val="FFFFCC"/>
              </a:gs>
              <a:gs pos="100000">
                <a:srgbClr val="00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0"/>
              <a:t>Имя существительное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116013" y="1773238"/>
            <a:ext cx="3168650" cy="863600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/>
              <a:t>Одушевлённые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 rot="5400000">
            <a:off x="2123282" y="2204243"/>
            <a:ext cx="863600" cy="1439863"/>
          </a:xfrm>
          <a:prstGeom prst="flowChartDelay">
            <a:avLst/>
          </a:prstGeom>
          <a:gradFill rotWithShape="1">
            <a:gsLst>
              <a:gs pos="0">
                <a:srgbClr val="FFFFCC"/>
              </a:gs>
              <a:gs pos="100000">
                <a:srgbClr val="00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/>
              <a:t>Кто?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4643438" y="1773238"/>
            <a:ext cx="3600450" cy="863600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/>
              <a:t>Неодушевлённые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 rot="5400000">
            <a:off x="5868194" y="2132807"/>
            <a:ext cx="863600" cy="1439862"/>
          </a:xfrm>
          <a:prstGeom prst="flowChartDelay">
            <a:avLst/>
          </a:prstGeom>
          <a:gradFill rotWithShape="1">
            <a:gsLst>
              <a:gs pos="0">
                <a:srgbClr val="FFFFCC"/>
              </a:gs>
              <a:gs pos="100000">
                <a:srgbClr val="00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/>
              <a:t>Что?</a:t>
            </a: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>
            <a:off x="179388" y="3500438"/>
            <a:ext cx="4464050" cy="7207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/>
              <a:t>девочка, кошка, медведь 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4787900" y="3500438"/>
            <a:ext cx="4032250" cy="7207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/>
              <a:t>дом,  часы,  машина</a:t>
            </a:r>
          </a:p>
        </p:txBody>
      </p:sp>
      <p:pic>
        <p:nvPicPr>
          <p:cNvPr id="41998" name="Picture 14" descr="child6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8500"/>
            <a:ext cx="149701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7" name="Picture 23" descr="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4508500"/>
            <a:ext cx="14001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9" name="Picture 25" descr="ba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652963"/>
            <a:ext cx="165576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26" descr="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868863"/>
            <a:ext cx="10731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2" name="Picture 28" descr="dino3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4983163"/>
            <a:ext cx="1763712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3" name="Picture 29" descr="blest10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437063"/>
            <a:ext cx="12033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AutoShape 31">
            <a:hlinkClick r:id="rId8" action="ppaction://hlinksldjump" highlightClick="1">
              <a:snd r:embed="rId9" name="wind.wav"/>
            </a:hlinkClick>
          </p:cNvPr>
          <p:cNvSpPr>
            <a:spLocks noChangeArrowheads="1"/>
          </p:cNvSpPr>
          <p:nvPr/>
        </p:nvSpPr>
        <p:spPr bwMode="auto">
          <a:xfrm>
            <a:off x="7667625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8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8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88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2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4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4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89" grpId="0" animBg="1"/>
      <p:bldP spid="41992" grpId="0" animBg="1"/>
      <p:bldP spid="41993" grpId="0" animBg="1"/>
      <p:bldP spid="41994" grpId="0" animBg="1"/>
      <p:bldP spid="41995" grpId="0" animBg="1"/>
      <p:bldP spid="419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00FF"/>
            </a:gs>
            <a:gs pos="50000">
              <a:srgbClr val="FF66FF"/>
            </a:gs>
            <a:gs pos="100000">
              <a:srgbClr val="CC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827088" y="260350"/>
            <a:ext cx="7777162" cy="12239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rgbClr val="FFFFCC"/>
              </a:gs>
              <a:gs pos="100000">
                <a:srgbClr val="00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0"/>
              <a:t>Имя существительное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635375" y="1628775"/>
            <a:ext cx="1728788" cy="576263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РОД</a:t>
            </a: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84213" y="2492375"/>
            <a:ext cx="2160587" cy="576263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МУЖСКОЙ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3419475" y="2492375"/>
            <a:ext cx="2232025" cy="576263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ЖЕНСКИЙ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6227763" y="2492375"/>
            <a:ext cx="2232025" cy="576263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СРЕДНИЙ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2268538" y="1989138"/>
            <a:ext cx="1295400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435600" y="1989138"/>
            <a:ext cx="1296988" cy="3603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4427538" y="2205038"/>
            <a:ext cx="0" cy="2159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 rot="5400000">
            <a:off x="1296194" y="2888457"/>
            <a:ext cx="647700" cy="1008062"/>
          </a:xfrm>
          <a:prstGeom prst="flowChartDelay">
            <a:avLst/>
          </a:prstGeom>
          <a:gradFill rotWithShape="1">
            <a:gsLst>
              <a:gs pos="0">
                <a:srgbClr val="FFFFCC"/>
              </a:gs>
              <a:gs pos="100000">
                <a:srgbClr val="00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/>
              <a:t>ОН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 rot="5400000">
            <a:off x="4104482" y="2888456"/>
            <a:ext cx="647700" cy="1008063"/>
          </a:xfrm>
          <a:prstGeom prst="flowChartDelay">
            <a:avLst/>
          </a:prstGeom>
          <a:gradFill rotWithShape="1">
            <a:gsLst>
              <a:gs pos="0">
                <a:srgbClr val="FFFFCC"/>
              </a:gs>
              <a:gs pos="100000">
                <a:srgbClr val="00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/>
              <a:t>ОНА</a:t>
            </a: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 rot="5400000">
            <a:off x="6912769" y="2888457"/>
            <a:ext cx="647700" cy="1008062"/>
          </a:xfrm>
          <a:prstGeom prst="flowChartDelay">
            <a:avLst/>
          </a:prstGeom>
          <a:gradFill rotWithShape="1">
            <a:gsLst>
              <a:gs pos="0">
                <a:srgbClr val="FFFFCC"/>
              </a:gs>
              <a:gs pos="100000">
                <a:srgbClr val="00FF9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r>
              <a:rPr lang="ru-RU"/>
              <a:t>ОНО</a:t>
            </a:r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539750" y="3789363"/>
            <a:ext cx="2303463" cy="16557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тигр</a:t>
            </a:r>
          </a:p>
          <a:p>
            <a:pPr algn="ctr">
              <a:defRPr/>
            </a:pPr>
            <a:r>
              <a:rPr lang="ru-RU"/>
              <a:t>брат</a:t>
            </a:r>
            <a:endParaRPr lang="ru-RU" sz="3200"/>
          </a:p>
          <a:p>
            <a:pPr algn="ctr">
              <a:defRPr/>
            </a:pPr>
            <a:r>
              <a:rPr lang="ru-RU" sz="3200"/>
              <a:t>стол</a:t>
            </a:r>
          </a:p>
        </p:txBody>
      </p:sp>
      <p:sp>
        <p:nvSpPr>
          <p:cNvPr id="43026" name="AutoShape 18"/>
          <p:cNvSpPr>
            <a:spLocks noChangeArrowheads="1"/>
          </p:cNvSpPr>
          <p:nvPr/>
        </p:nvSpPr>
        <p:spPr bwMode="auto">
          <a:xfrm>
            <a:off x="3348038" y="3789363"/>
            <a:ext cx="2303462" cy="16557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мышь</a:t>
            </a:r>
            <a:endParaRPr lang="ru-RU" sz="3200"/>
          </a:p>
          <a:p>
            <a:pPr algn="ctr">
              <a:defRPr/>
            </a:pPr>
            <a:r>
              <a:rPr lang="ru-RU" sz="3200"/>
              <a:t>сестра</a:t>
            </a:r>
          </a:p>
          <a:p>
            <a:pPr algn="ctr">
              <a:defRPr/>
            </a:pPr>
            <a:r>
              <a:rPr lang="ru-RU" sz="3200"/>
              <a:t>книга</a:t>
            </a:r>
          </a:p>
        </p:txBody>
      </p:sp>
      <p:sp>
        <p:nvSpPr>
          <p:cNvPr id="43027" name="AutoShape 19"/>
          <p:cNvSpPr>
            <a:spLocks noChangeArrowheads="1"/>
          </p:cNvSpPr>
          <p:nvPr/>
        </p:nvSpPr>
        <p:spPr bwMode="auto">
          <a:xfrm>
            <a:off x="6227763" y="3789363"/>
            <a:ext cx="2303462" cy="16557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солнце</a:t>
            </a:r>
          </a:p>
          <a:p>
            <a:pPr algn="ctr">
              <a:defRPr/>
            </a:pPr>
            <a:r>
              <a:rPr lang="ru-RU" sz="3200"/>
              <a:t>дерево</a:t>
            </a:r>
          </a:p>
          <a:p>
            <a:pPr algn="ctr">
              <a:defRPr/>
            </a:pPr>
            <a:r>
              <a:rPr lang="ru-RU" sz="3200"/>
              <a:t>поле</a:t>
            </a:r>
          </a:p>
        </p:txBody>
      </p:sp>
      <p:pic>
        <p:nvPicPr>
          <p:cNvPr id="43029" name="Picture 21" descr="1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437188"/>
            <a:ext cx="1439863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22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589588"/>
            <a:ext cx="230346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Picture 23" descr="1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5192713"/>
            <a:ext cx="187325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1" name="AutoShape 25">
            <a:hlinkClick r:id="rId5" action="ppaction://hlinksldjump" highlightClick="1">
              <a:snd r:embed="rId6" name="wind.wav"/>
            </a:hlinkClick>
          </p:cNvPr>
          <p:cNvSpPr>
            <a:spLocks noChangeArrowheads="1"/>
          </p:cNvSpPr>
          <p:nvPr/>
        </p:nvSpPr>
        <p:spPr bwMode="auto">
          <a:xfrm>
            <a:off x="77406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2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20"/>
                            </p:stCondLst>
                            <p:childTnLst>
                              <p:par>
                                <p:cTn id="4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2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2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20"/>
                            </p:stCondLst>
                            <p:childTnLst>
                              <p:par>
                                <p:cTn id="6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66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16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66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66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66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34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2" grpId="0" animBg="1"/>
      <p:bldP spid="43023" grpId="0" animBg="1"/>
      <p:bldP spid="43024" grpId="0" animBg="1"/>
      <p:bldP spid="43025" grpId="0" animBg="1"/>
      <p:bldP spid="43026" grpId="0" animBg="1"/>
      <p:bldP spid="430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A3FFF"/>
            </a:gs>
            <a:gs pos="50000">
              <a:srgbClr val="FFAFFF"/>
            </a:gs>
            <a:gs pos="100000">
              <a:srgbClr val="DA3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9" name="Oval 15"/>
          <p:cNvSpPr>
            <a:spLocks noChangeArrowheads="1"/>
          </p:cNvSpPr>
          <p:nvPr/>
        </p:nvSpPr>
        <p:spPr bwMode="auto">
          <a:xfrm>
            <a:off x="827088" y="5876925"/>
            <a:ext cx="7416800" cy="719138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i="1"/>
              <a:t>Новое пальто,  вкусное какао </a:t>
            </a:r>
          </a:p>
        </p:txBody>
      </p:sp>
      <p:sp>
        <p:nvSpPr>
          <p:cNvPr id="47118" name="Oval 14"/>
          <p:cNvSpPr>
            <a:spLocks noChangeArrowheads="1"/>
          </p:cNvSpPr>
          <p:nvPr/>
        </p:nvSpPr>
        <p:spPr bwMode="auto">
          <a:xfrm>
            <a:off x="755650" y="3789363"/>
            <a:ext cx="7416800" cy="719137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0" i="1"/>
              <a:t>Горячий кофе,  розовый фламинго</a:t>
            </a:r>
          </a:p>
        </p:txBody>
      </p:sp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827088" y="260350"/>
            <a:ext cx="7777162" cy="12239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rgbClr val="FFFFCC"/>
              </a:gs>
              <a:gs pos="100000">
                <a:srgbClr val="00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0"/>
              <a:t>Имя существительное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0825" y="1700213"/>
            <a:ext cx="1079500" cy="576262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РОД</a:t>
            </a: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68313" y="1700213"/>
            <a:ext cx="8064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неизменяемых имён существительных</a:t>
            </a:r>
          </a:p>
        </p:txBody>
      </p:sp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2987675" y="2205038"/>
            <a:ext cx="3484563" cy="40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надо запоминать!</a:t>
            </a: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179388" y="2781300"/>
            <a:ext cx="8713787" cy="1152525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/>
              <a:t>М.р. – пони, какаду, шимпанзе, фламинго, </a:t>
            </a:r>
          </a:p>
          <a:p>
            <a:pPr>
              <a:defRPr/>
            </a:pPr>
            <a:r>
              <a:rPr lang="ru-RU" sz="3200"/>
              <a:t>         кенгуру, кофе.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250825" y="4868863"/>
            <a:ext cx="8713788" cy="1152525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ru-RU" sz="3200"/>
              <a:t>Ср.р. – пальто, радио, шоссе, кино, метро, </a:t>
            </a:r>
          </a:p>
          <a:p>
            <a:pPr>
              <a:defRPr/>
            </a:pPr>
            <a:r>
              <a:rPr lang="ru-RU" sz="3200"/>
              <a:t>          пианино, какао, эскимо, желе, меню.</a:t>
            </a:r>
          </a:p>
        </p:txBody>
      </p:sp>
      <p:pic>
        <p:nvPicPr>
          <p:cNvPr id="47120" name="Picture 16" descr="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73463"/>
            <a:ext cx="93186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17" descr="097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3550" y="3284538"/>
            <a:ext cx="9239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8" name="AutoShape 19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667625" y="6237288"/>
            <a:ext cx="122555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nimBg="1"/>
      <p:bldP spid="47118" grpId="0" animBg="1"/>
      <p:bldP spid="47106" grpId="0" animBg="1"/>
      <p:bldP spid="47107" grpId="0" animBg="1"/>
      <p:bldP spid="47112" grpId="0"/>
      <p:bldP spid="47114" grpId="0" animBg="1"/>
      <p:bldP spid="47114" grpId="1" animBg="1"/>
      <p:bldP spid="47116" grpId="0" animBg="1"/>
      <p:bldP spid="471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98BFF"/>
            </a:gs>
            <a:gs pos="50000">
              <a:srgbClr val="FFCFFF"/>
            </a:gs>
            <a:gs pos="100000">
              <a:srgbClr val="E98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827088" y="2636838"/>
            <a:ext cx="3168650" cy="863600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/>
              <a:t>Единственное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4643438" y="2636838"/>
            <a:ext cx="3384550" cy="863600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/>
              <a:t>Множественное</a:t>
            </a: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827088" y="260350"/>
            <a:ext cx="7777162" cy="10080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rgbClr val="FFFFCC"/>
              </a:gs>
              <a:gs pos="100000">
                <a:srgbClr val="00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0"/>
              <a:t>Имя существительное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563938" y="2060575"/>
            <a:ext cx="1728787" cy="576263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ЧИСЛО</a:t>
            </a: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50825" y="1412875"/>
            <a:ext cx="8713788" cy="576263"/>
          </a:xfrm>
          <a:prstGeom prst="roundRect">
            <a:avLst>
              <a:gd name="adj" fmla="val 36639"/>
            </a:avLst>
          </a:prstGeom>
          <a:solidFill>
            <a:srgbClr val="FFFFDB"/>
          </a:soli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DB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/>
              <a:t>Имена существительные изменяются по числам</a:t>
            </a:r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1403350" y="3716338"/>
            <a:ext cx="2303463" cy="16557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птица</a:t>
            </a:r>
          </a:p>
          <a:p>
            <a:pPr algn="ctr">
              <a:defRPr/>
            </a:pPr>
            <a:r>
              <a:rPr lang="ru-RU" sz="3200"/>
              <a:t>звезда</a:t>
            </a:r>
          </a:p>
          <a:p>
            <a:pPr algn="ctr">
              <a:defRPr/>
            </a:pPr>
            <a:r>
              <a:rPr lang="ru-RU" sz="3200"/>
              <a:t>яблоко</a:t>
            </a: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4932363" y="3716338"/>
            <a:ext cx="2303462" cy="1655762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птицы</a:t>
            </a:r>
          </a:p>
          <a:p>
            <a:pPr algn="ctr">
              <a:defRPr/>
            </a:pPr>
            <a:r>
              <a:rPr lang="ru-RU" sz="3200"/>
              <a:t>звёзды</a:t>
            </a:r>
          </a:p>
          <a:p>
            <a:pPr algn="ctr">
              <a:defRPr/>
            </a:pPr>
            <a:r>
              <a:rPr lang="ru-RU" sz="3200"/>
              <a:t>яблоки</a:t>
            </a:r>
          </a:p>
        </p:txBody>
      </p:sp>
      <p:pic>
        <p:nvPicPr>
          <p:cNvPr id="44043" name="Picture 11" descr="3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57340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4" name="Picture 32" descr="star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5589588"/>
            <a:ext cx="12969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3" name="Picture 41" descr="08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388" y="4437063"/>
            <a:ext cx="12255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7019925" y="3644900"/>
            <a:ext cx="2124075" cy="1751013"/>
            <a:chOff x="4422" y="2296"/>
            <a:chExt cx="1338" cy="1103"/>
          </a:xfrm>
        </p:grpSpPr>
        <p:pic>
          <p:nvPicPr>
            <p:cNvPr id="30747" name="Picture 39" descr="08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67" y="2795"/>
              <a:ext cx="793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Picture 42" descr="08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3" y="2296"/>
              <a:ext cx="793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Picture 43" descr="08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" y="2750"/>
              <a:ext cx="793" cy="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219700" y="5589588"/>
            <a:ext cx="1333500" cy="982662"/>
            <a:chOff x="3243" y="3475"/>
            <a:chExt cx="840" cy="619"/>
          </a:xfrm>
        </p:grpSpPr>
        <p:pic>
          <p:nvPicPr>
            <p:cNvPr id="30741" name="Picture 46" descr="33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70" y="3475"/>
              <a:ext cx="34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42" name="Group 47"/>
            <p:cNvGrpSpPr>
              <a:grpSpLocks/>
            </p:cNvGrpSpPr>
            <p:nvPr/>
          </p:nvGrpSpPr>
          <p:grpSpPr bwMode="auto">
            <a:xfrm>
              <a:off x="3243" y="3566"/>
              <a:ext cx="840" cy="528"/>
              <a:chOff x="3198" y="3521"/>
              <a:chExt cx="840" cy="529"/>
            </a:xfrm>
          </p:grpSpPr>
          <p:pic>
            <p:nvPicPr>
              <p:cNvPr id="30743" name="Picture 48" descr="33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515" y="3702"/>
                <a:ext cx="342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4" name="Picture 49" descr="33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98" y="3748"/>
                <a:ext cx="363" cy="3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5" name="Picture 50" descr="33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198" y="3521"/>
                <a:ext cx="342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746" name="Picture 51" descr="33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96" y="3612"/>
                <a:ext cx="342" cy="3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7"/>
          <p:cNvGrpSpPr>
            <a:grpSpLocks/>
          </p:cNvGrpSpPr>
          <p:nvPr/>
        </p:nvGrpSpPr>
        <p:grpSpPr bwMode="auto">
          <a:xfrm>
            <a:off x="6588125" y="5300663"/>
            <a:ext cx="2266950" cy="1190625"/>
            <a:chOff x="4332" y="3430"/>
            <a:chExt cx="1428" cy="750"/>
          </a:xfrm>
        </p:grpSpPr>
        <p:pic>
          <p:nvPicPr>
            <p:cNvPr id="30736" name="Picture 54" descr="star30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2998945">
              <a:off x="4970" y="3427"/>
              <a:ext cx="27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7" name="Picture 55" descr="star3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78" y="3430"/>
              <a:ext cx="58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8" name="Picture 63" descr="star30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58" y="3612"/>
              <a:ext cx="27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9" name="Picture 65" descr="star3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58" y="3793"/>
              <a:ext cx="58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0" name="Picture 66" descr="star3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2" y="3838"/>
              <a:ext cx="582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5" name="AutoShape 78">
            <a:hlinkClick r:id="rId6" action="ppaction://hlinksldjump" highlightClick="1">
              <a:snd r:embed="rId7" name="wind.wav"/>
            </a:hlinkClick>
          </p:cNvPr>
          <p:cNvSpPr>
            <a:spLocks noChangeArrowheads="1"/>
          </p:cNvSpPr>
          <p:nvPr/>
        </p:nvSpPr>
        <p:spPr bwMode="auto">
          <a:xfrm>
            <a:off x="7667625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2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2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22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72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2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4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94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44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animBg="1"/>
      <p:bldP spid="44039" grpId="0" animBg="1"/>
      <p:bldP spid="44036" grpId="0" animBg="1"/>
      <p:bldP spid="44037" grpId="0" animBg="1"/>
      <p:bldP spid="44038" grpId="0" animBg="1"/>
      <p:bldP spid="44041" grpId="0" animBg="1"/>
      <p:bldP spid="440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6"/>
          <p:cNvGrpSpPr>
            <a:grpSpLocks/>
          </p:cNvGrpSpPr>
          <p:nvPr/>
        </p:nvGrpSpPr>
        <p:grpSpPr bwMode="auto">
          <a:xfrm>
            <a:off x="0" y="0"/>
            <a:ext cx="9178925" cy="6858000"/>
            <a:chOff x="0" y="0"/>
            <a:chExt cx="5782" cy="4320"/>
          </a:xfrm>
        </p:grpSpPr>
        <p:pic>
          <p:nvPicPr>
            <p:cNvPr id="4105" name="Picture 5" descr="smile7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0" y="0"/>
              <a:ext cx="5782" cy="4320"/>
              <a:chOff x="0" y="0"/>
              <a:chExt cx="5782" cy="4320"/>
            </a:xfrm>
          </p:grpSpPr>
          <p:pic>
            <p:nvPicPr>
              <p:cNvPr id="4107" name="Picture 11" descr="a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76"/>
                <a:ext cx="5760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108" name="Group 12"/>
              <p:cNvGrpSpPr>
                <a:grpSpLocks/>
              </p:cNvGrpSpPr>
              <p:nvPr/>
            </p:nvGrpSpPr>
            <p:grpSpPr bwMode="auto">
              <a:xfrm>
                <a:off x="0" y="0"/>
                <a:ext cx="5782" cy="4320"/>
                <a:chOff x="-22" y="0"/>
                <a:chExt cx="5782" cy="4320"/>
              </a:xfrm>
            </p:grpSpPr>
            <p:pic>
              <p:nvPicPr>
                <p:cNvPr id="4109" name="Picture 13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0" name="Picture 14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 flipH="1">
                  <a:off x="3578" y="2138"/>
                  <a:ext cx="432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111" name="Picture 15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 flipH="1">
                  <a:off x="-2160" y="2138"/>
                  <a:ext cx="432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827088" y="981075"/>
            <a:ext cx="79295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0"/>
              <a:t>   </a:t>
            </a:r>
            <a:r>
              <a:rPr lang="ru-RU" sz="2400" b="0">
                <a:hlinkClick r:id="rId4" action="ppaction://hlinksldjump"/>
              </a:rPr>
              <a:t>12.</a:t>
            </a:r>
            <a:r>
              <a:rPr lang="ru-RU" sz="2400">
                <a:hlinkClick r:id="rId4" action="ppaction://hlinksldjump"/>
              </a:rPr>
              <a:t> </a:t>
            </a:r>
            <a:r>
              <a:rPr lang="ru-RU" sz="2400" b="0">
                <a:hlinkClick r:id="rId4" action="ppaction://hlinksldjump"/>
              </a:rPr>
              <a:t>Глагол.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5" action="ppaction://hlinksldjump"/>
              </a:rPr>
              <a:t>форма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6" action="ppaction://hlinksldjump"/>
              </a:rPr>
              <a:t>начальная форма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7" action="ppaction://hlinksldjump"/>
              </a:rPr>
              <a:t>личные формы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8" action="ppaction://hlinksldjump"/>
              </a:rPr>
              <a:t>вид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9" action="ppaction://hlinksldjump"/>
              </a:rPr>
              <a:t>лицо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0" action="ppaction://hlinksldjump"/>
              </a:rPr>
              <a:t>число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1" action="ppaction://hlinksldjump"/>
              </a:rPr>
              <a:t>спряжение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2" action="ppaction://hlinksldjump"/>
              </a:rPr>
              <a:t>определение спряжения;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3" action="ppaction://hlinksldjump"/>
              </a:rPr>
              <a:t>окончания личных форм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4" action="ppaction://hlinksldjump"/>
              </a:rPr>
              <a:t>время глагола;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5" action="ppaction://hlinksldjump"/>
              </a:rPr>
              <a:t>наклонение глагола:</a:t>
            </a:r>
            <a:endParaRPr lang="ru-RU" sz="2400" b="0"/>
          </a:p>
          <a:p>
            <a:r>
              <a:rPr lang="ru-RU" sz="2400" b="0"/>
              <a:t>         </a:t>
            </a:r>
            <a:r>
              <a:rPr lang="ru-RU" sz="2400" b="0">
                <a:hlinkClick r:id="rId16" action="ppaction://hlinksldjump"/>
              </a:rPr>
              <a:t>изъявительное,     </a:t>
            </a:r>
            <a:r>
              <a:rPr lang="ru-RU" sz="2400" b="0">
                <a:hlinkClick r:id="rId17" action="ppaction://hlinksldjump"/>
              </a:rPr>
              <a:t>условное,        </a:t>
            </a:r>
            <a:r>
              <a:rPr lang="ru-RU" sz="2400" b="0">
                <a:hlinkClick r:id="rId18" action="ppaction://hlinksldjump"/>
              </a:rPr>
              <a:t>повелительное</a:t>
            </a:r>
            <a:r>
              <a:rPr lang="ru-RU" sz="2400" b="0"/>
              <a:t>.</a:t>
            </a:r>
          </a:p>
        </p:txBody>
      </p:sp>
      <p:sp>
        <p:nvSpPr>
          <p:cNvPr id="4100" name="WordArt 6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Содержание</a:t>
            </a:r>
          </a:p>
        </p:txBody>
      </p:sp>
      <p:sp>
        <p:nvSpPr>
          <p:cNvPr id="410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43888" y="6092825"/>
            <a:ext cx="649287" cy="431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вперёд</a:t>
            </a:r>
          </a:p>
        </p:txBody>
      </p:sp>
      <p:sp>
        <p:nvSpPr>
          <p:cNvPr id="410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6092825"/>
            <a:ext cx="64770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назад</a:t>
            </a:r>
          </a:p>
        </p:txBody>
      </p:sp>
      <p:pic>
        <p:nvPicPr>
          <p:cNvPr id="4103" name="Picture 17" descr="lines11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16238" y="6092825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8" descr="lines11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547813" y="908050"/>
            <a:ext cx="6119812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98BFF"/>
            </a:gs>
            <a:gs pos="50000">
              <a:srgbClr val="FFCFFF"/>
            </a:gs>
            <a:gs pos="100000">
              <a:srgbClr val="E98B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827088" y="260350"/>
            <a:ext cx="7777162" cy="1008063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FF99"/>
              </a:gs>
              <a:gs pos="50000">
                <a:srgbClr val="FFFFCC"/>
              </a:gs>
              <a:gs pos="100000">
                <a:srgbClr val="00FF99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0"/>
              <a:t>Имя существительное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140200" y="1196975"/>
            <a:ext cx="1728788" cy="576263"/>
          </a:xfrm>
          <a:prstGeom prst="rect">
            <a:avLst/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ЧИСЛО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-12700" y="1700213"/>
            <a:ext cx="9156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/>
              <a:t>В русском языке есть имена существительные,</a:t>
            </a:r>
          </a:p>
          <a:p>
            <a:pPr algn="ctr"/>
            <a:r>
              <a:rPr lang="ru-RU" sz="3200" b="0"/>
              <a:t>которые употребляются</a:t>
            </a:r>
            <a:endParaRPr lang="ru-RU" sz="3200"/>
          </a:p>
        </p:txBody>
      </p:sp>
      <p:sp>
        <p:nvSpPr>
          <p:cNvPr id="45063" name="AutoShape 7"/>
          <p:cNvSpPr>
            <a:spLocks noChangeArrowheads="1"/>
          </p:cNvSpPr>
          <p:nvPr/>
        </p:nvSpPr>
        <p:spPr bwMode="auto">
          <a:xfrm>
            <a:off x="395288" y="3213100"/>
            <a:ext cx="8280400" cy="11525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часы, грабли, весы, ножницы, брюки, </a:t>
            </a:r>
          </a:p>
          <a:p>
            <a:pPr algn="ctr">
              <a:defRPr/>
            </a:pPr>
            <a:r>
              <a:rPr lang="ru-RU" sz="3200"/>
              <a:t>сливки, каникулы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39750" y="2708275"/>
            <a:ext cx="8135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 только в форме множественного числа: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684213" y="4508500"/>
            <a:ext cx="7062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только в форме единственного числа:</a:t>
            </a:r>
          </a:p>
        </p:txBody>
      </p:sp>
      <p:sp>
        <p:nvSpPr>
          <p:cNvPr id="45066" name="AutoShape 10"/>
          <p:cNvSpPr>
            <a:spLocks noChangeArrowheads="1"/>
          </p:cNvSpPr>
          <p:nvPr/>
        </p:nvSpPr>
        <p:spPr bwMode="auto">
          <a:xfrm>
            <a:off x="395288" y="5084763"/>
            <a:ext cx="8280400" cy="1152525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FF9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/>
              <a:t>мёд, молоко, соль, ловкость, трусость</a:t>
            </a:r>
          </a:p>
        </p:txBody>
      </p:sp>
      <p:pic>
        <p:nvPicPr>
          <p:cNvPr id="45067" name="Picture 11" descr="J023622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73463"/>
            <a:ext cx="8096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AutoShape 13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7406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75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250"/>
                            </p:stCondLst>
                            <p:childTnLst>
                              <p:par>
                                <p:cTn id="3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5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  <p:bldP spid="45061" grpId="0" animBg="1"/>
      <p:bldP spid="45062" grpId="0"/>
      <p:bldP spid="45063" grpId="0" animBg="1"/>
      <p:bldP spid="45064" grpId="0"/>
      <p:bldP spid="45065" grpId="0"/>
      <p:bldP spid="450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3"/>
          <p:cNvSpPr>
            <a:spLocks noChangeArrowheads="1"/>
          </p:cNvSpPr>
          <p:nvPr/>
        </p:nvSpPr>
        <p:spPr bwMode="auto">
          <a:xfrm>
            <a:off x="2195513" y="476250"/>
            <a:ext cx="51847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1750" cap="rnd" cmpd="thickThin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 </a:t>
            </a:r>
          </a:p>
        </p:txBody>
      </p:sp>
      <p:sp>
        <p:nvSpPr>
          <p:cNvPr id="32771" name="WordArt 15"/>
          <p:cNvSpPr>
            <a:spLocks noChangeArrowheads="1" noChangeShapeType="1" noTextEdit="1"/>
          </p:cNvSpPr>
          <p:nvPr/>
        </p:nvSpPr>
        <p:spPr bwMode="auto">
          <a:xfrm>
            <a:off x="2843213" y="549275"/>
            <a:ext cx="388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Г Л А Г О Л</a:t>
            </a:r>
          </a:p>
        </p:txBody>
      </p:sp>
      <p:sp>
        <p:nvSpPr>
          <p:cNvPr id="15376" name="Oval 16">
            <a:hlinkClick r:id="rId2" action="ppaction://hlinksldjump" tooltip="жми сюда"/>
          </p:cNvPr>
          <p:cNvSpPr>
            <a:spLocks noChangeArrowheads="1"/>
          </p:cNvSpPr>
          <p:nvPr/>
        </p:nvSpPr>
        <p:spPr bwMode="auto">
          <a:xfrm rot="-5400000">
            <a:off x="646907" y="1304131"/>
            <a:ext cx="1223962" cy="2016125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FF7C80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/>
              <a:t>Форма</a:t>
            </a:r>
            <a:r>
              <a:rPr lang="ru-RU" sz="2000" b="0"/>
              <a:t> </a:t>
            </a:r>
          </a:p>
        </p:txBody>
      </p:sp>
      <p:sp>
        <p:nvSpPr>
          <p:cNvPr id="15383" name="Oval 23">
            <a:hlinkClick r:id="rId3" action="ppaction://hlinksldjump" tooltip="жми сюда"/>
          </p:cNvPr>
          <p:cNvSpPr>
            <a:spLocks noChangeArrowheads="1"/>
          </p:cNvSpPr>
          <p:nvPr/>
        </p:nvSpPr>
        <p:spPr bwMode="auto">
          <a:xfrm rot="-5400000">
            <a:off x="1043782" y="2636044"/>
            <a:ext cx="1223962" cy="208915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CC99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/>
              <a:t>Вид </a:t>
            </a:r>
            <a:r>
              <a:rPr lang="ru-RU" sz="2000" b="0"/>
              <a:t> </a:t>
            </a:r>
          </a:p>
        </p:txBody>
      </p:sp>
      <p:sp>
        <p:nvSpPr>
          <p:cNvPr id="15384" name="Oval 24">
            <a:hlinkClick r:id="rId4" action="ppaction://hlinksldjump" tooltip="жми сюда"/>
          </p:cNvPr>
          <p:cNvSpPr>
            <a:spLocks noChangeArrowheads="1"/>
          </p:cNvSpPr>
          <p:nvPr/>
        </p:nvSpPr>
        <p:spPr bwMode="auto">
          <a:xfrm rot="-5400000">
            <a:off x="7273132" y="1377156"/>
            <a:ext cx="1223962" cy="2016125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/>
              <a:t>Наклонение</a:t>
            </a:r>
            <a:r>
              <a:rPr lang="ru-RU" sz="2000" b="0"/>
              <a:t> </a:t>
            </a:r>
          </a:p>
        </p:txBody>
      </p:sp>
      <p:sp>
        <p:nvSpPr>
          <p:cNvPr id="15385" name="Oval 25">
            <a:hlinkClick r:id="rId5" action="ppaction://hlinksldjump" tooltip="жми сюда"/>
          </p:cNvPr>
          <p:cNvSpPr>
            <a:spLocks noChangeArrowheads="1"/>
          </p:cNvSpPr>
          <p:nvPr/>
        </p:nvSpPr>
        <p:spPr bwMode="auto">
          <a:xfrm rot="-5400000">
            <a:off x="6155531" y="3788569"/>
            <a:ext cx="1152525" cy="2160588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00CCFF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/>
              <a:t>Спряжение</a:t>
            </a:r>
          </a:p>
        </p:txBody>
      </p:sp>
      <p:sp>
        <p:nvSpPr>
          <p:cNvPr id="15386" name="Oval 26">
            <a:hlinkClick r:id="rId6" action="ppaction://hlinksldjump" tooltip="жми сюда"/>
          </p:cNvPr>
          <p:cNvSpPr>
            <a:spLocks noChangeArrowheads="1"/>
          </p:cNvSpPr>
          <p:nvPr/>
        </p:nvSpPr>
        <p:spPr bwMode="auto">
          <a:xfrm rot="-5400000">
            <a:off x="6876256" y="2564607"/>
            <a:ext cx="1152525" cy="216058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/>
              <a:t>Время </a:t>
            </a:r>
          </a:p>
        </p:txBody>
      </p:sp>
      <p:sp>
        <p:nvSpPr>
          <p:cNvPr id="15387" name="Oval 27">
            <a:hlinkClick r:id="rId7" action="ppaction://hlinksldjump" tooltip="жми сюда"/>
          </p:cNvPr>
          <p:cNvSpPr>
            <a:spLocks noChangeArrowheads="1"/>
          </p:cNvSpPr>
          <p:nvPr/>
        </p:nvSpPr>
        <p:spPr bwMode="auto">
          <a:xfrm rot="-5400000">
            <a:off x="1655763" y="3897313"/>
            <a:ext cx="1152525" cy="223202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CC"/>
              </a:gs>
            </a:gsLst>
            <a:lin ang="540000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400"/>
              <a:t>Лицо</a:t>
            </a:r>
          </a:p>
        </p:txBody>
      </p:sp>
      <p:sp>
        <p:nvSpPr>
          <p:cNvPr id="15388" name="Oval 28"/>
          <p:cNvSpPr>
            <a:spLocks noChangeArrowheads="1"/>
          </p:cNvSpPr>
          <p:nvPr/>
        </p:nvSpPr>
        <p:spPr bwMode="auto">
          <a:xfrm rot="-5400000">
            <a:off x="4068763" y="4437062"/>
            <a:ext cx="1295400" cy="2447925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66FF66"/>
              </a:gs>
            </a:gsLst>
            <a:lin ang="0" scaled="1"/>
          </a:gradFill>
          <a:ln w="127000" cap="rnd" cmpd="dbl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vert="eaVert" wrap="none" anchor="ctr"/>
          <a:lstStyle/>
          <a:p>
            <a:pPr algn="ctr"/>
            <a:r>
              <a:rPr lang="ru-RU" sz="2000" b="0"/>
              <a:t> </a:t>
            </a:r>
            <a:r>
              <a:rPr lang="ru-RU" sz="2400"/>
              <a:t>Правописание </a:t>
            </a:r>
          </a:p>
        </p:txBody>
      </p:sp>
      <p:pic>
        <p:nvPicPr>
          <p:cNvPr id="15389" name="Picture 29" descr="23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938" y="1700213"/>
            <a:ext cx="19446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Line 30"/>
          <p:cNvSpPr>
            <a:spLocks noChangeShapeType="1"/>
          </p:cNvSpPr>
          <p:nvPr/>
        </p:nvSpPr>
        <p:spPr bwMode="auto">
          <a:xfrm flipH="1">
            <a:off x="2195513" y="1557338"/>
            <a:ext cx="165576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1" name="Line 31"/>
          <p:cNvSpPr>
            <a:spLocks noChangeShapeType="1"/>
          </p:cNvSpPr>
          <p:nvPr/>
        </p:nvSpPr>
        <p:spPr bwMode="auto">
          <a:xfrm flipH="1">
            <a:off x="2555875" y="1700213"/>
            <a:ext cx="1584325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2" name="Line 32"/>
          <p:cNvSpPr>
            <a:spLocks noChangeShapeType="1"/>
          </p:cNvSpPr>
          <p:nvPr/>
        </p:nvSpPr>
        <p:spPr bwMode="auto">
          <a:xfrm flipH="1">
            <a:off x="3276600" y="1773238"/>
            <a:ext cx="1223963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3" name="Line 33"/>
          <p:cNvSpPr>
            <a:spLocks noChangeShapeType="1"/>
          </p:cNvSpPr>
          <p:nvPr/>
        </p:nvSpPr>
        <p:spPr bwMode="auto">
          <a:xfrm>
            <a:off x="5651500" y="1628775"/>
            <a:ext cx="10810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4" name="Line 34"/>
          <p:cNvSpPr>
            <a:spLocks noChangeShapeType="1"/>
          </p:cNvSpPr>
          <p:nvPr/>
        </p:nvSpPr>
        <p:spPr bwMode="auto">
          <a:xfrm>
            <a:off x="5364163" y="1700213"/>
            <a:ext cx="10080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5" name="Line 35"/>
          <p:cNvSpPr>
            <a:spLocks noChangeShapeType="1"/>
          </p:cNvSpPr>
          <p:nvPr/>
        </p:nvSpPr>
        <p:spPr bwMode="auto">
          <a:xfrm>
            <a:off x="5148263" y="1773238"/>
            <a:ext cx="792162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Line 36"/>
          <p:cNvSpPr>
            <a:spLocks noChangeShapeType="1"/>
          </p:cNvSpPr>
          <p:nvPr/>
        </p:nvSpPr>
        <p:spPr bwMode="auto">
          <a:xfrm flipH="1">
            <a:off x="4787900" y="1773238"/>
            <a:ext cx="71438" cy="3168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7" name="AutoShape 38">
            <a:hlinkClick r:id="rId9" action="ppaction://hlinksldjump" highlightClick="1">
              <a:snd r:embed="rId10" name="wind.wav"/>
            </a:hlinkClick>
          </p:cNvPr>
          <p:cNvSpPr>
            <a:spLocks noChangeArrowheads="1"/>
          </p:cNvSpPr>
          <p:nvPr/>
        </p:nvSpPr>
        <p:spPr bwMode="auto">
          <a:xfrm>
            <a:off x="7596188" y="6308725"/>
            <a:ext cx="1296987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33CCFF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DA3FFF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4"/>
          <p:cNvSpPr>
            <a:spLocks noChangeArrowheads="1"/>
          </p:cNvSpPr>
          <p:nvPr/>
        </p:nvSpPr>
        <p:spPr bwMode="auto">
          <a:xfrm>
            <a:off x="900113" y="404813"/>
            <a:ext cx="7416800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6699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61912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003A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Форма  глагола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258888" y="5013325"/>
            <a:ext cx="2087562" cy="15843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говорить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принести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беречь</a:t>
            </a:r>
          </a:p>
          <a:p>
            <a:pPr algn="ctr">
              <a:defRPr/>
            </a:pPr>
            <a:endParaRPr lang="ru-RU" b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5219700" y="2492375"/>
            <a:ext cx="3671888" cy="38877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6699">
                  <a:alpha val="63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Что делаю?     (Я) 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Что делаешь?  (ТЫ)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Что делает?  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(ОН, ОНА, ОНО)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Что делаем?    (МЫ)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Что делаете?   (ВЫ)</a:t>
            </a: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 Что делают  (ОНИ)</a:t>
            </a:r>
            <a:endParaRPr lang="ru-RU" b="0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5580063" y="1628775"/>
            <a:ext cx="287972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200" i="1"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      </a:t>
            </a:r>
            <a:r>
              <a:rPr lang="ru-RU" sz="3200" i="1"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Личная</a:t>
            </a:r>
            <a:r>
              <a:rPr lang="en-US" sz="3200" i="1" u="sng"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      </a:t>
            </a:r>
            <a:endParaRPr lang="ru-RU" b="0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971550" y="1557338"/>
            <a:ext cx="2663825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66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3200" i="1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Начальная</a:t>
            </a:r>
            <a:r>
              <a:rPr lang="en-US" sz="3200" i="1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  </a:t>
            </a:r>
            <a:r>
              <a:rPr lang="en-US" sz="3200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ru-RU" b="0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468313" y="2420938"/>
            <a:ext cx="3743325" cy="24479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100000">
                <a:srgbClr val="FF6699">
                  <a:alpha val="56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Что делать?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(несовершенный вид)</a:t>
            </a:r>
          </a:p>
          <a:p>
            <a:pPr algn="ctr">
              <a:defRPr/>
            </a:pPr>
            <a:endParaRPr lang="ru-RU" b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Что сделать?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(совершенный вид)</a:t>
            </a:r>
            <a:endParaRPr lang="ru-RU" b="0"/>
          </a:p>
        </p:txBody>
      </p:sp>
      <p:pic>
        <p:nvPicPr>
          <p:cNvPr id="33801" name="Picture 22" descr="002">
            <a:hlinkClick r:id="rId4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5949950"/>
            <a:ext cx="719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8" name="Picture 24" descr="22222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2276475"/>
            <a:ext cx="5762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9" name="Picture 25" descr="22222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141663"/>
            <a:ext cx="5762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0" name="Picture 26" descr="22222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149725"/>
            <a:ext cx="5762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1" name="Picture 27" descr="22222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5084763"/>
            <a:ext cx="5762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2" name="Picture 28" descr="222222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5949950"/>
            <a:ext cx="5762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7" name="AutoShape 30">
            <a:hlinkClick r:id="rId7" action="ppaction://hlinksldjump" highlightClick="1">
              <a:snd r:embed="rId8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animBg="1"/>
      <p:bldP spid="16399" grpId="0" animBg="1"/>
      <p:bldP spid="16400" grpId="0" animBg="1"/>
      <p:bldP spid="16401" grpId="0" animBg="1"/>
      <p:bldP spid="164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96300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0033"/>
                    </a:gs>
                    <a:gs pos="50000">
                      <a:srgbClr val="FF6699"/>
                    </a:gs>
                    <a:gs pos="100000">
                      <a:srgbClr val="990033"/>
                    </a:gs>
                  </a:gsLst>
                  <a:lin ang="5400000" scaled="1"/>
                </a:gradFill>
                <a:latin typeface="Arial"/>
                <a:cs typeface="Arial"/>
              </a:rPr>
              <a:t>Начальная форма глагола</a:t>
            </a:r>
          </a:p>
        </p:txBody>
      </p:sp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468313" y="1412875"/>
            <a:ext cx="8208962" cy="3024188"/>
            <a:chOff x="295" y="890"/>
            <a:chExt cx="5171" cy="1905"/>
          </a:xfrm>
        </p:grpSpPr>
        <p:sp>
          <p:nvSpPr>
            <p:cNvPr id="34865" name="Rectangle 7"/>
            <p:cNvSpPr>
              <a:spLocks noChangeArrowheads="1"/>
            </p:cNvSpPr>
            <p:nvPr/>
          </p:nvSpPr>
          <p:spPr bwMode="auto">
            <a:xfrm>
              <a:off x="295" y="890"/>
              <a:ext cx="5171" cy="1905"/>
            </a:xfrm>
            <a:prstGeom prst="rect">
              <a:avLst/>
            </a:prstGeom>
            <a:gradFill rotWithShape="1">
              <a:gsLst>
                <a:gs pos="0">
                  <a:srgbClr val="FF6699"/>
                </a:gs>
                <a:gs pos="50000">
                  <a:srgbClr val="FFCCFF"/>
                </a:gs>
                <a:gs pos="100000">
                  <a:srgbClr val="FF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0"/>
                <a:t>Начальная форма образуется при помощи </a:t>
              </a:r>
            </a:p>
            <a:p>
              <a:pPr algn="ctr"/>
              <a:r>
                <a:rPr lang="ru-RU" b="0"/>
                <a:t>суффиксов  -</a:t>
              </a:r>
              <a:r>
                <a:rPr lang="ru-RU" b="0" i="1"/>
                <a:t>ть, -ти, -чь</a:t>
              </a:r>
              <a:r>
                <a:rPr lang="ru-RU" b="0"/>
                <a:t>.</a:t>
              </a:r>
            </a:p>
            <a:p>
              <a:pPr algn="ctr"/>
              <a:r>
                <a:rPr lang="ru-RU" b="0"/>
                <a:t>Суффиксы  -</a:t>
              </a:r>
              <a:r>
                <a:rPr lang="ru-RU" b="0" i="1"/>
                <a:t>ть, -ти, -чь</a:t>
              </a:r>
              <a:r>
                <a:rPr lang="ru-RU" b="0"/>
                <a:t> в основу глагола </a:t>
              </a:r>
            </a:p>
            <a:p>
              <a:pPr algn="ctr"/>
              <a:r>
                <a:rPr lang="ru-RU" b="0"/>
                <a:t>не включаются, </a:t>
              </a:r>
            </a:p>
            <a:p>
              <a:pPr algn="ctr"/>
              <a:r>
                <a:rPr lang="ru-RU" b="0"/>
                <a:t>так как они образуют не новое слово, </a:t>
              </a:r>
            </a:p>
            <a:p>
              <a:pPr algn="ctr"/>
              <a:r>
                <a:rPr lang="ru-RU" b="0"/>
                <a:t>а начальную форму.</a:t>
              </a:r>
            </a:p>
            <a:p>
              <a:pPr algn="ctr"/>
              <a:endParaRPr lang="ru-RU" b="0"/>
            </a:p>
          </p:txBody>
        </p:sp>
        <p:grpSp>
          <p:nvGrpSpPr>
            <p:cNvPr id="34866" name="Group 11"/>
            <p:cNvGrpSpPr>
              <a:grpSpLocks/>
            </p:cNvGrpSpPr>
            <p:nvPr/>
          </p:nvGrpSpPr>
          <p:grpSpPr bwMode="auto">
            <a:xfrm>
              <a:off x="2880" y="1162"/>
              <a:ext cx="273" cy="91"/>
              <a:chOff x="3016" y="2069"/>
              <a:chExt cx="273" cy="91"/>
            </a:xfrm>
          </p:grpSpPr>
          <p:sp>
            <p:nvSpPr>
              <p:cNvPr id="34882" name="Line 9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3" name="Line 10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67" name="Group 12"/>
            <p:cNvGrpSpPr>
              <a:grpSpLocks/>
            </p:cNvGrpSpPr>
            <p:nvPr/>
          </p:nvGrpSpPr>
          <p:grpSpPr bwMode="auto">
            <a:xfrm>
              <a:off x="3878" y="1162"/>
              <a:ext cx="273" cy="91"/>
              <a:chOff x="3016" y="2069"/>
              <a:chExt cx="273" cy="91"/>
            </a:xfrm>
          </p:grpSpPr>
          <p:sp>
            <p:nvSpPr>
              <p:cNvPr id="34880" name="Line 13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81" name="Line 14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68" name="Group 15"/>
            <p:cNvGrpSpPr>
              <a:grpSpLocks/>
            </p:cNvGrpSpPr>
            <p:nvPr/>
          </p:nvGrpSpPr>
          <p:grpSpPr bwMode="auto">
            <a:xfrm>
              <a:off x="3424" y="1162"/>
              <a:ext cx="273" cy="91"/>
              <a:chOff x="3016" y="2069"/>
              <a:chExt cx="273" cy="91"/>
            </a:xfrm>
          </p:grpSpPr>
          <p:sp>
            <p:nvSpPr>
              <p:cNvPr id="34878" name="Line 16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9" name="Line 17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69" name="Group 18"/>
            <p:cNvGrpSpPr>
              <a:grpSpLocks/>
            </p:cNvGrpSpPr>
            <p:nvPr/>
          </p:nvGrpSpPr>
          <p:grpSpPr bwMode="auto">
            <a:xfrm>
              <a:off x="1973" y="1434"/>
              <a:ext cx="273" cy="91"/>
              <a:chOff x="3016" y="2069"/>
              <a:chExt cx="273" cy="91"/>
            </a:xfrm>
          </p:grpSpPr>
          <p:sp>
            <p:nvSpPr>
              <p:cNvPr id="34876" name="Line 19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7" name="Line 20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70" name="Group 21"/>
            <p:cNvGrpSpPr>
              <a:grpSpLocks/>
            </p:cNvGrpSpPr>
            <p:nvPr/>
          </p:nvGrpSpPr>
          <p:grpSpPr bwMode="auto">
            <a:xfrm>
              <a:off x="2472" y="1434"/>
              <a:ext cx="317" cy="91"/>
              <a:chOff x="3016" y="2069"/>
              <a:chExt cx="273" cy="91"/>
            </a:xfrm>
          </p:grpSpPr>
          <p:sp>
            <p:nvSpPr>
              <p:cNvPr id="34874" name="Line 22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5" name="Line 23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71" name="Group 24"/>
            <p:cNvGrpSpPr>
              <a:grpSpLocks/>
            </p:cNvGrpSpPr>
            <p:nvPr/>
          </p:nvGrpSpPr>
          <p:grpSpPr bwMode="auto">
            <a:xfrm>
              <a:off x="2971" y="1434"/>
              <a:ext cx="273" cy="91"/>
              <a:chOff x="3016" y="2069"/>
              <a:chExt cx="273" cy="91"/>
            </a:xfrm>
          </p:grpSpPr>
          <p:sp>
            <p:nvSpPr>
              <p:cNvPr id="34872" name="Line 25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73" name="Line 26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684213" y="4652963"/>
            <a:ext cx="7661275" cy="579437"/>
            <a:chOff x="431" y="2931"/>
            <a:chExt cx="4826" cy="365"/>
          </a:xfrm>
        </p:grpSpPr>
        <p:sp>
          <p:nvSpPr>
            <p:cNvPr id="34824" name="Text Box 27"/>
            <p:cNvSpPr txBox="1">
              <a:spLocks noChangeArrowheads="1"/>
            </p:cNvSpPr>
            <p:nvPr/>
          </p:nvSpPr>
          <p:spPr bwMode="auto">
            <a:xfrm>
              <a:off x="431" y="2931"/>
              <a:ext cx="482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200" b="0"/>
                <a:t>Купить,  обедать,  войти,  беречь,  лечь</a:t>
              </a:r>
            </a:p>
          </p:txBody>
        </p:sp>
        <p:grpSp>
          <p:nvGrpSpPr>
            <p:cNvPr id="34825" name="Group 29"/>
            <p:cNvGrpSpPr>
              <a:grpSpLocks/>
            </p:cNvGrpSpPr>
            <p:nvPr/>
          </p:nvGrpSpPr>
          <p:grpSpPr bwMode="auto">
            <a:xfrm>
              <a:off x="1066" y="2931"/>
              <a:ext cx="226" cy="91"/>
              <a:chOff x="3016" y="2069"/>
              <a:chExt cx="273" cy="91"/>
            </a:xfrm>
          </p:grpSpPr>
          <p:sp>
            <p:nvSpPr>
              <p:cNvPr id="34863" name="Line 30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4" name="Line 31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26" name="Group 32"/>
            <p:cNvGrpSpPr>
              <a:grpSpLocks/>
            </p:cNvGrpSpPr>
            <p:nvPr/>
          </p:nvGrpSpPr>
          <p:grpSpPr bwMode="auto">
            <a:xfrm>
              <a:off x="2245" y="2931"/>
              <a:ext cx="273" cy="91"/>
              <a:chOff x="3016" y="2069"/>
              <a:chExt cx="273" cy="91"/>
            </a:xfrm>
          </p:grpSpPr>
          <p:sp>
            <p:nvSpPr>
              <p:cNvPr id="34861" name="Line 33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2" name="Line 34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27" name="Group 35"/>
            <p:cNvGrpSpPr>
              <a:grpSpLocks/>
            </p:cNvGrpSpPr>
            <p:nvPr/>
          </p:nvGrpSpPr>
          <p:grpSpPr bwMode="auto">
            <a:xfrm>
              <a:off x="3152" y="2931"/>
              <a:ext cx="273" cy="91"/>
              <a:chOff x="3016" y="2069"/>
              <a:chExt cx="273" cy="91"/>
            </a:xfrm>
          </p:grpSpPr>
          <p:sp>
            <p:nvSpPr>
              <p:cNvPr id="34859" name="Line 36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60" name="Line 37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28" name="Group 38"/>
            <p:cNvGrpSpPr>
              <a:grpSpLocks/>
            </p:cNvGrpSpPr>
            <p:nvPr/>
          </p:nvGrpSpPr>
          <p:grpSpPr bwMode="auto">
            <a:xfrm>
              <a:off x="4150" y="2931"/>
              <a:ext cx="273" cy="91"/>
              <a:chOff x="3016" y="2069"/>
              <a:chExt cx="273" cy="91"/>
            </a:xfrm>
          </p:grpSpPr>
          <p:sp>
            <p:nvSpPr>
              <p:cNvPr id="34857" name="Line 39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8" name="Line 40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29" name="Group 41"/>
            <p:cNvGrpSpPr>
              <a:grpSpLocks/>
            </p:cNvGrpSpPr>
            <p:nvPr/>
          </p:nvGrpSpPr>
          <p:grpSpPr bwMode="auto">
            <a:xfrm>
              <a:off x="4921" y="2931"/>
              <a:ext cx="273" cy="91"/>
              <a:chOff x="3016" y="2069"/>
              <a:chExt cx="273" cy="91"/>
            </a:xfrm>
          </p:grpSpPr>
          <p:sp>
            <p:nvSpPr>
              <p:cNvPr id="34855" name="Line 42"/>
              <p:cNvSpPr>
                <a:spLocks noChangeShapeType="1"/>
              </p:cNvSpPr>
              <p:nvPr/>
            </p:nvSpPr>
            <p:spPr bwMode="auto">
              <a:xfrm flipV="1">
                <a:off x="3016" y="2069"/>
                <a:ext cx="135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856" name="Line 43"/>
              <p:cNvSpPr>
                <a:spLocks noChangeShapeType="1"/>
              </p:cNvSpPr>
              <p:nvPr/>
            </p:nvSpPr>
            <p:spPr bwMode="auto">
              <a:xfrm>
                <a:off x="3152" y="2069"/>
                <a:ext cx="137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4830" name="Group 49"/>
            <p:cNvGrpSpPr>
              <a:grpSpLocks/>
            </p:cNvGrpSpPr>
            <p:nvPr/>
          </p:nvGrpSpPr>
          <p:grpSpPr bwMode="auto">
            <a:xfrm>
              <a:off x="431" y="3203"/>
              <a:ext cx="635" cy="90"/>
              <a:chOff x="521" y="3612"/>
              <a:chExt cx="635" cy="90"/>
            </a:xfrm>
          </p:grpSpPr>
          <p:sp>
            <p:nvSpPr>
              <p:cNvPr id="34851" name="Line 44"/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852" name="Group 48"/>
              <p:cNvGrpSpPr>
                <a:grpSpLocks/>
              </p:cNvGrpSpPr>
              <p:nvPr/>
            </p:nvGrpSpPr>
            <p:grpSpPr bwMode="auto">
              <a:xfrm>
                <a:off x="521" y="3612"/>
                <a:ext cx="635" cy="90"/>
                <a:chOff x="521" y="3612"/>
                <a:chExt cx="635" cy="90"/>
              </a:xfrm>
            </p:grpSpPr>
            <p:sp>
              <p:nvSpPr>
                <p:cNvPr id="3485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156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54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521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831" name="Group 50"/>
            <p:cNvGrpSpPr>
              <a:grpSpLocks/>
            </p:cNvGrpSpPr>
            <p:nvPr/>
          </p:nvGrpSpPr>
          <p:grpSpPr bwMode="auto">
            <a:xfrm>
              <a:off x="1519" y="3203"/>
              <a:ext cx="726" cy="91"/>
              <a:chOff x="521" y="3612"/>
              <a:chExt cx="635" cy="90"/>
            </a:xfrm>
          </p:grpSpPr>
          <p:sp>
            <p:nvSpPr>
              <p:cNvPr id="34847" name="Line 51"/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848" name="Group 52"/>
              <p:cNvGrpSpPr>
                <a:grpSpLocks/>
              </p:cNvGrpSpPr>
              <p:nvPr/>
            </p:nvGrpSpPr>
            <p:grpSpPr bwMode="auto">
              <a:xfrm>
                <a:off x="521" y="3612"/>
                <a:ext cx="635" cy="90"/>
                <a:chOff x="521" y="3612"/>
                <a:chExt cx="635" cy="90"/>
              </a:xfrm>
            </p:grpSpPr>
            <p:sp>
              <p:nvSpPr>
                <p:cNvPr id="34849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156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50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521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832" name="Group 55"/>
            <p:cNvGrpSpPr>
              <a:grpSpLocks/>
            </p:cNvGrpSpPr>
            <p:nvPr/>
          </p:nvGrpSpPr>
          <p:grpSpPr bwMode="auto">
            <a:xfrm>
              <a:off x="4604" y="3203"/>
              <a:ext cx="363" cy="91"/>
              <a:chOff x="521" y="3612"/>
              <a:chExt cx="635" cy="90"/>
            </a:xfrm>
          </p:grpSpPr>
          <p:sp>
            <p:nvSpPr>
              <p:cNvPr id="34843" name="Line 56"/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844" name="Group 57"/>
              <p:cNvGrpSpPr>
                <a:grpSpLocks/>
              </p:cNvGrpSpPr>
              <p:nvPr/>
            </p:nvGrpSpPr>
            <p:grpSpPr bwMode="auto">
              <a:xfrm>
                <a:off x="521" y="3612"/>
                <a:ext cx="635" cy="90"/>
                <a:chOff x="521" y="3612"/>
                <a:chExt cx="635" cy="90"/>
              </a:xfrm>
            </p:grpSpPr>
            <p:sp>
              <p:nvSpPr>
                <p:cNvPr id="34845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156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6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521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833" name="Group 60"/>
            <p:cNvGrpSpPr>
              <a:grpSpLocks/>
            </p:cNvGrpSpPr>
            <p:nvPr/>
          </p:nvGrpSpPr>
          <p:grpSpPr bwMode="auto">
            <a:xfrm>
              <a:off x="3560" y="3203"/>
              <a:ext cx="635" cy="90"/>
              <a:chOff x="521" y="3612"/>
              <a:chExt cx="635" cy="90"/>
            </a:xfrm>
          </p:grpSpPr>
          <p:sp>
            <p:nvSpPr>
              <p:cNvPr id="34839" name="Line 61"/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840" name="Group 62"/>
              <p:cNvGrpSpPr>
                <a:grpSpLocks/>
              </p:cNvGrpSpPr>
              <p:nvPr/>
            </p:nvGrpSpPr>
            <p:grpSpPr bwMode="auto">
              <a:xfrm>
                <a:off x="521" y="3612"/>
                <a:ext cx="635" cy="90"/>
                <a:chOff x="521" y="3612"/>
                <a:chExt cx="635" cy="90"/>
              </a:xfrm>
            </p:grpSpPr>
            <p:sp>
              <p:nvSpPr>
                <p:cNvPr id="34841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156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42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521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34834" name="Group 65"/>
            <p:cNvGrpSpPr>
              <a:grpSpLocks/>
            </p:cNvGrpSpPr>
            <p:nvPr/>
          </p:nvGrpSpPr>
          <p:grpSpPr bwMode="auto">
            <a:xfrm>
              <a:off x="2699" y="3203"/>
              <a:ext cx="453" cy="91"/>
              <a:chOff x="521" y="3612"/>
              <a:chExt cx="635" cy="90"/>
            </a:xfrm>
          </p:grpSpPr>
          <p:sp>
            <p:nvSpPr>
              <p:cNvPr id="34835" name="Line 66"/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6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4836" name="Group 67"/>
              <p:cNvGrpSpPr>
                <a:grpSpLocks/>
              </p:cNvGrpSpPr>
              <p:nvPr/>
            </p:nvGrpSpPr>
            <p:grpSpPr bwMode="auto">
              <a:xfrm>
                <a:off x="521" y="3612"/>
                <a:ext cx="635" cy="90"/>
                <a:chOff x="521" y="3612"/>
                <a:chExt cx="635" cy="90"/>
              </a:xfrm>
            </p:grpSpPr>
            <p:sp>
              <p:nvSpPr>
                <p:cNvPr id="34837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156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838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521" y="3612"/>
                  <a:ext cx="0" cy="9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pic>
        <p:nvPicPr>
          <p:cNvPr id="18503" name="Picture 71" descr="line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1428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4" name="Picture 72" descr="line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196975"/>
            <a:ext cx="14287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05" name="Picture 73" descr="line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648325"/>
            <a:ext cx="8208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1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8642350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99"/>
                    </a:gs>
                    <a:gs pos="100000">
                      <a:srgbClr val="762F47"/>
                    </a:gs>
                  </a:gsLst>
                  <a:lin ang="5400000" scaled="1"/>
                </a:gradFill>
                <a:latin typeface="Arial"/>
                <a:cs typeface="Arial"/>
              </a:rPr>
              <a:t>Личные формы глагола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50825" y="3573463"/>
            <a:ext cx="8496300" cy="2665412"/>
          </a:xfrm>
          <a:prstGeom prst="rect">
            <a:avLst/>
          </a:prstGeom>
          <a:gradFill rotWithShape="1">
            <a:gsLst>
              <a:gs pos="0">
                <a:srgbClr val="FF6699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/>
              <a:t>Слово </a:t>
            </a:r>
            <a:r>
              <a:rPr lang="ru-RU" i="1">
                <a:effectLst>
                  <a:outerShdw blurRad="38100" dist="38100" dir="2700000" algn="tl">
                    <a:srgbClr val="FFFFFF"/>
                  </a:outerShdw>
                </a:effectLst>
              </a:rPr>
              <a:t>личные</a:t>
            </a:r>
            <a:r>
              <a:rPr lang="ru-RU" b="0"/>
              <a:t> образовано от слова </a:t>
            </a:r>
            <a:r>
              <a:rPr lang="ru-RU" i="1">
                <a:effectLst>
                  <a:outerShdw blurRad="38100" dist="38100" dir="2700000" algn="tl">
                    <a:srgbClr val="FFFFFF"/>
                  </a:outerShdw>
                </a:effectLst>
              </a:rPr>
              <a:t>лицо</a:t>
            </a:r>
          </a:p>
          <a:p>
            <a:pPr algn="ctr">
              <a:defRPr/>
            </a:pPr>
            <a:r>
              <a:rPr lang="ru-RU" b="0"/>
              <a:t> (сравни: личные местоимения). Следовательно, </a:t>
            </a:r>
          </a:p>
          <a:p>
            <a:pPr algn="ctr">
              <a:defRPr/>
            </a:pPr>
            <a:r>
              <a:rPr lang="ru-RU" b="0"/>
              <a:t>глагол в личной форме указывает на то, </a:t>
            </a:r>
          </a:p>
          <a:p>
            <a:pPr algn="ctr">
              <a:defRPr/>
            </a:pPr>
            <a:r>
              <a:rPr lang="ru-RU" b="0"/>
              <a:t>что эти формы связаны с лицом </a:t>
            </a:r>
          </a:p>
          <a:p>
            <a:pPr algn="ctr">
              <a:defRPr/>
            </a:pPr>
            <a:r>
              <a:rPr lang="ru-RU" b="0"/>
              <a:t>(говорящим, слушающим;  </a:t>
            </a:r>
          </a:p>
          <a:p>
            <a:pPr algn="ctr">
              <a:defRPr/>
            </a:pPr>
            <a:r>
              <a:rPr lang="ru-RU" b="0"/>
              <a:t>с тем, о ком или о чём говорят)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250825" y="1341438"/>
            <a:ext cx="8497888" cy="1871662"/>
            <a:chOff x="158" y="845"/>
            <a:chExt cx="5353" cy="1179"/>
          </a:xfrm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158" y="845"/>
              <a:ext cx="5353" cy="1179"/>
            </a:xfrm>
            <a:prstGeom prst="rect">
              <a:avLst/>
            </a:prstGeom>
            <a:gradFill rotWithShape="1">
              <a:gsLst>
                <a:gs pos="0">
                  <a:srgbClr val="FFE7FF"/>
                </a:gs>
                <a:gs pos="100000">
                  <a:srgbClr val="FF66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0"/>
                <a:t>Глаголы в личной форме указывают на того (тех),</a:t>
              </a:r>
            </a:p>
            <a:p>
              <a:pPr algn="ctr">
                <a:defRPr/>
              </a:pPr>
              <a:r>
                <a:rPr lang="ru-RU" b="0"/>
                <a:t>кто совершает действие: </a:t>
              </a:r>
            </a:p>
            <a:p>
              <a:pPr algn="ctr">
                <a:defRPr/>
              </a:pP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я говор</a:t>
              </a:r>
              <a:r>
                <a:rPr lang="en-US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ю      ты говор</a:t>
              </a:r>
              <a:r>
                <a:rPr lang="en-US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ишь    она говор</a:t>
              </a:r>
              <a:r>
                <a:rPr lang="en-US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ит   </a:t>
              </a:r>
            </a:p>
            <a:p>
              <a:pPr algn="ctr">
                <a:defRPr/>
              </a:pP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мы говор</a:t>
              </a:r>
              <a:r>
                <a:rPr lang="en-US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им    вы говор</a:t>
              </a:r>
              <a:r>
                <a:rPr lang="en-US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ите    они говор</a:t>
              </a:r>
              <a:r>
                <a:rPr lang="en-US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ят </a:t>
              </a:r>
            </a:p>
          </p:txBody>
        </p:sp>
        <p:grpSp>
          <p:nvGrpSpPr>
            <p:cNvPr id="35852" name="Group 23"/>
            <p:cNvGrpSpPr>
              <a:grpSpLocks/>
            </p:cNvGrpSpPr>
            <p:nvPr/>
          </p:nvGrpSpPr>
          <p:grpSpPr bwMode="auto">
            <a:xfrm>
              <a:off x="2880" y="1480"/>
              <a:ext cx="499" cy="226"/>
              <a:chOff x="1247" y="1480"/>
              <a:chExt cx="182" cy="181"/>
            </a:xfrm>
          </p:grpSpPr>
          <p:grpSp>
            <p:nvGrpSpPr>
              <p:cNvPr id="35883" name="Group 24"/>
              <p:cNvGrpSpPr>
                <a:grpSpLocks/>
              </p:cNvGrpSpPr>
              <p:nvPr/>
            </p:nvGrpSpPr>
            <p:grpSpPr bwMode="auto">
              <a:xfrm>
                <a:off x="1247" y="1480"/>
                <a:ext cx="182" cy="181"/>
                <a:chOff x="1247" y="1480"/>
                <a:chExt cx="182" cy="181"/>
              </a:xfrm>
            </p:grpSpPr>
            <p:sp>
              <p:nvSpPr>
                <p:cNvPr id="35885" name="Line 25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6" name="Line 26"/>
                <p:cNvSpPr>
                  <a:spLocks noChangeShapeType="1"/>
                </p:cNvSpPr>
                <p:nvPr/>
              </p:nvSpPr>
              <p:spPr bwMode="auto">
                <a:xfrm>
                  <a:off x="1247" y="1661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7" name="Line 27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84" name="Line 28"/>
              <p:cNvSpPr>
                <a:spLocks noChangeShapeType="1"/>
              </p:cNvSpPr>
              <p:nvPr/>
            </p:nvSpPr>
            <p:spPr bwMode="auto">
              <a:xfrm>
                <a:off x="1429" y="1480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3" name="Group 29"/>
            <p:cNvGrpSpPr>
              <a:grpSpLocks/>
            </p:cNvGrpSpPr>
            <p:nvPr/>
          </p:nvGrpSpPr>
          <p:grpSpPr bwMode="auto">
            <a:xfrm>
              <a:off x="4649" y="1480"/>
              <a:ext cx="408" cy="226"/>
              <a:chOff x="1247" y="1480"/>
              <a:chExt cx="182" cy="181"/>
            </a:xfrm>
          </p:grpSpPr>
          <p:grpSp>
            <p:nvGrpSpPr>
              <p:cNvPr id="35878" name="Group 30"/>
              <p:cNvGrpSpPr>
                <a:grpSpLocks/>
              </p:cNvGrpSpPr>
              <p:nvPr/>
            </p:nvGrpSpPr>
            <p:grpSpPr bwMode="auto">
              <a:xfrm>
                <a:off x="1247" y="1480"/>
                <a:ext cx="182" cy="181"/>
                <a:chOff x="1247" y="1480"/>
                <a:chExt cx="182" cy="181"/>
              </a:xfrm>
            </p:grpSpPr>
            <p:sp>
              <p:nvSpPr>
                <p:cNvPr id="35880" name="Line 31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1" name="Line 32"/>
                <p:cNvSpPr>
                  <a:spLocks noChangeShapeType="1"/>
                </p:cNvSpPr>
                <p:nvPr/>
              </p:nvSpPr>
              <p:spPr bwMode="auto">
                <a:xfrm>
                  <a:off x="1247" y="1661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82" name="Line 33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79" name="Line 34"/>
              <p:cNvSpPr>
                <a:spLocks noChangeShapeType="1"/>
              </p:cNvSpPr>
              <p:nvPr/>
            </p:nvSpPr>
            <p:spPr bwMode="auto">
              <a:xfrm>
                <a:off x="1429" y="1480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4" name="Group 35"/>
            <p:cNvGrpSpPr>
              <a:grpSpLocks/>
            </p:cNvGrpSpPr>
            <p:nvPr/>
          </p:nvGrpSpPr>
          <p:grpSpPr bwMode="auto">
            <a:xfrm>
              <a:off x="1519" y="1752"/>
              <a:ext cx="363" cy="227"/>
              <a:chOff x="1247" y="1480"/>
              <a:chExt cx="182" cy="181"/>
            </a:xfrm>
          </p:grpSpPr>
          <p:grpSp>
            <p:nvGrpSpPr>
              <p:cNvPr id="35873" name="Group 36"/>
              <p:cNvGrpSpPr>
                <a:grpSpLocks/>
              </p:cNvGrpSpPr>
              <p:nvPr/>
            </p:nvGrpSpPr>
            <p:grpSpPr bwMode="auto">
              <a:xfrm>
                <a:off x="1247" y="1480"/>
                <a:ext cx="182" cy="181"/>
                <a:chOff x="1247" y="1480"/>
                <a:chExt cx="182" cy="181"/>
              </a:xfrm>
            </p:grpSpPr>
            <p:sp>
              <p:nvSpPr>
                <p:cNvPr id="35875" name="Line 37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6" name="Line 38"/>
                <p:cNvSpPr>
                  <a:spLocks noChangeShapeType="1"/>
                </p:cNvSpPr>
                <p:nvPr/>
              </p:nvSpPr>
              <p:spPr bwMode="auto">
                <a:xfrm>
                  <a:off x="1247" y="1661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7" name="Line 39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74" name="Line 40"/>
              <p:cNvSpPr>
                <a:spLocks noChangeShapeType="1"/>
              </p:cNvSpPr>
              <p:nvPr/>
            </p:nvSpPr>
            <p:spPr bwMode="auto">
              <a:xfrm>
                <a:off x="1429" y="1480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5" name="Group 41"/>
            <p:cNvGrpSpPr>
              <a:grpSpLocks/>
            </p:cNvGrpSpPr>
            <p:nvPr/>
          </p:nvGrpSpPr>
          <p:grpSpPr bwMode="auto">
            <a:xfrm>
              <a:off x="3016" y="1752"/>
              <a:ext cx="499" cy="227"/>
              <a:chOff x="1247" y="1480"/>
              <a:chExt cx="182" cy="181"/>
            </a:xfrm>
          </p:grpSpPr>
          <p:grpSp>
            <p:nvGrpSpPr>
              <p:cNvPr id="35868" name="Group 42"/>
              <p:cNvGrpSpPr>
                <a:grpSpLocks/>
              </p:cNvGrpSpPr>
              <p:nvPr/>
            </p:nvGrpSpPr>
            <p:grpSpPr bwMode="auto">
              <a:xfrm>
                <a:off x="1247" y="1480"/>
                <a:ext cx="182" cy="181"/>
                <a:chOff x="1247" y="1480"/>
                <a:chExt cx="182" cy="181"/>
              </a:xfrm>
            </p:grpSpPr>
            <p:sp>
              <p:nvSpPr>
                <p:cNvPr id="35870" name="Line 43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1" name="Line 44"/>
                <p:cNvSpPr>
                  <a:spLocks noChangeShapeType="1"/>
                </p:cNvSpPr>
                <p:nvPr/>
              </p:nvSpPr>
              <p:spPr bwMode="auto">
                <a:xfrm>
                  <a:off x="1247" y="1661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72" name="Line 45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69" name="Line 46"/>
              <p:cNvSpPr>
                <a:spLocks noChangeShapeType="1"/>
              </p:cNvSpPr>
              <p:nvPr/>
            </p:nvSpPr>
            <p:spPr bwMode="auto">
              <a:xfrm>
                <a:off x="1429" y="1480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6" name="Group 47"/>
            <p:cNvGrpSpPr>
              <a:grpSpLocks/>
            </p:cNvGrpSpPr>
            <p:nvPr/>
          </p:nvGrpSpPr>
          <p:grpSpPr bwMode="auto">
            <a:xfrm>
              <a:off x="4785" y="1752"/>
              <a:ext cx="409" cy="227"/>
              <a:chOff x="1247" y="1480"/>
              <a:chExt cx="182" cy="181"/>
            </a:xfrm>
          </p:grpSpPr>
          <p:grpSp>
            <p:nvGrpSpPr>
              <p:cNvPr id="35863" name="Group 48"/>
              <p:cNvGrpSpPr>
                <a:grpSpLocks/>
              </p:cNvGrpSpPr>
              <p:nvPr/>
            </p:nvGrpSpPr>
            <p:grpSpPr bwMode="auto">
              <a:xfrm>
                <a:off x="1247" y="1480"/>
                <a:ext cx="182" cy="181"/>
                <a:chOff x="1247" y="1480"/>
                <a:chExt cx="182" cy="181"/>
              </a:xfrm>
            </p:grpSpPr>
            <p:sp>
              <p:nvSpPr>
                <p:cNvPr id="35865" name="Line 49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6" name="Line 50"/>
                <p:cNvSpPr>
                  <a:spLocks noChangeShapeType="1"/>
                </p:cNvSpPr>
                <p:nvPr/>
              </p:nvSpPr>
              <p:spPr bwMode="auto">
                <a:xfrm>
                  <a:off x="1247" y="1661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7" name="Line 51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64" name="Line 52"/>
              <p:cNvSpPr>
                <a:spLocks noChangeShapeType="1"/>
              </p:cNvSpPr>
              <p:nvPr/>
            </p:nvSpPr>
            <p:spPr bwMode="auto">
              <a:xfrm>
                <a:off x="1429" y="1480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5857" name="Group 22"/>
            <p:cNvGrpSpPr>
              <a:grpSpLocks/>
            </p:cNvGrpSpPr>
            <p:nvPr/>
          </p:nvGrpSpPr>
          <p:grpSpPr bwMode="auto">
            <a:xfrm>
              <a:off x="1292" y="1480"/>
              <a:ext cx="273" cy="226"/>
              <a:chOff x="1247" y="1480"/>
              <a:chExt cx="182" cy="181"/>
            </a:xfrm>
          </p:grpSpPr>
          <p:grpSp>
            <p:nvGrpSpPr>
              <p:cNvPr id="35858" name="Group 20"/>
              <p:cNvGrpSpPr>
                <a:grpSpLocks/>
              </p:cNvGrpSpPr>
              <p:nvPr/>
            </p:nvGrpSpPr>
            <p:grpSpPr bwMode="auto">
              <a:xfrm>
                <a:off x="1247" y="1480"/>
                <a:ext cx="182" cy="181"/>
                <a:chOff x="1247" y="1480"/>
                <a:chExt cx="182" cy="181"/>
              </a:xfrm>
            </p:grpSpPr>
            <p:sp>
              <p:nvSpPr>
                <p:cNvPr id="35860" name="Line 16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0" cy="181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1" name="Line 17"/>
                <p:cNvSpPr>
                  <a:spLocks noChangeShapeType="1"/>
                </p:cNvSpPr>
                <p:nvPr/>
              </p:nvSpPr>
              <p:spPr bwMode="auto">
                <a:xfrm>
                  <a:off x="1247" y="1661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862" name="Line 18"/>
                <p:cNvSpPr>
                  <a:spLocks noChangeShapeType="1"/>
                </p:cNvSpPr>
                <p:nvPr/>
              </p:nvSpPr>
              <p:spPr bwMode="auto">
                <a:xfrm>
                  <a:off x="1247" y="1480"/>
                  <a:ext cx="18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>
                <a:off x="1429" y="1480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35845" name="Picture 54" descr="002">
            <a:hlinkClick r:id="rId2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876925"/>
            <a:ext cx="719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1" name="Picture 61" descr="line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6308725"/>
            <a:ext cx="3816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66"/>
          <p:cNvGrpSpPr>
            <a:grpSpLocks/>
          </p:cNvGrpSpPr>
          <p:nvPr/>
        </p:nvGrpSpPr>
        <p:grpSpPr bwMode="auto">
          <a:xfrm>
            <a:off x="179388" y="3213100"/>
            <a:ext cx="8674100" cy="361950"/>
            <a:chOff x="113" y="2024"/>
            <a:chExt cx="5464" cy="228"/>
          </a:xfrm>
        </p:grpSpPr>
        <p:pic>
          <p:nvPicPr>
            <p:cNvPr id="35849" name="Picture 64" descr="lines25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2024"/>
              <a:ext cx="274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0" name="Picture 65" descr="lines25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5" y="2024"/>
              <a:ext cx="2742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8" name="AutoShape 68">
            <a:hlinkClick r:id="rId6" action="ppaction://hlinksldjump" highlightClick="1">
              <a:snd r:embed="rId7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33"/>
            </a:gs>
            <a:gs pos="100000">
              <a:srgbClr val="FFCC66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4882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6600"/>
                    </a:gs>
                    <a:gs pos="50000">
                      <a:srgbClr val="339933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Вид  глагола</a:t>
            </a:r>
          </a:p>
        </p:txBody>
      </p:sp>
      <p:sp>
        <p:nvSpPr>
          <p:cNvPr id="36867" name="AutoShape 5"/>
          <p:cNvSpPr>
            <a:spLocks noChangeArrowheads="1"/>
          </p:cNvSpPr>
          <p:nvPr/>
        </p:nvSpPr>
        <p:spPr bwMode="auto">
          <a:xfrm>
            <a:off x="4859338" y="1268413"/>
            <a:ext cx="3816350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FFCC99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36868" name="AutoShape 6"/>
          <p:cNvSpPr>
            <a:spLocks noChangeArrowheads="1"/>
          </p:cNvSpPr>
          <p:nvPr/>
        </p:nvSpPr>
        <p:spPr bwMode="auto">
          <a:xfrm>
            <a:off x="539750" y="1268413"/>
            <a:ext cx="3744913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/>
              </a:gs>
              <a:gs pos="100000">
                <a:srgbClr val="FFCC99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/>
          </a:p>
        </p:txBody>
      </p:sp>
      <p:sp>
        <p:nvSpPr>
          <p:cNvPr id="36869" name="WordArt 9"/>
          <p:cNvSpPr>
            <a:spLocks noChangeArrowheads="1" noChangeShapeType="1" noTextEdit="1"/>
          </p:cNvSpPr>
          <p:nvPr/>
        </p:nvSpPr>
        <p:spPr bwMode="auto">
          <a:xfrm>
            <a:off x="5076825" y="1412875"/>
            <a:ext cx="3454400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несовершенный</a:t>
            </a:r>
          </a:p>
        </p:txBody>
      </p:sp>
      <p:sp>
        <p:nvSpPr>
          <p:cNvPr id="36870" name="WordArt 10"/>
          <p:cNvSpPr>
            <a:spLocks noChangeArrowheads="1" noChangeShapeType="1" noTextEdit="1"/>
          </p:cNvSpPr>
          <p:nvPr/>
        </p:nvSpPr>
        <p:spPr bwMode="auto">
          <a:xfrm>
            <a:off x="827088" y="1412875"/>
            <a:ext cx="3168650" cy="766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совершенный</a:t>
            </a:r>
          </a:p>
        </p:txBody>
      </p:sp>
      <p:sp>
        <p:nvSpPr>
          <p:cNvPr id="36871" name="Rectangle 11"/>
          <p:cNvSpPr>
            <a:spLocks noChangeArrowheads="1"/>
          </p:cNvSpPr>
          <p:nvPr/>
        </p:nvSpPr>
        <p:spPr bwMode="auto">
          <a:xfrm>
            <a:off x="395288" y="2492375"/>
            <a:ext cx="8424862" cy="1944688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path path="rect">
              <a:fillToRect l="100000" b="10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b="0"/>
              <a:t>Вид глагола – это его </a:t>
            </a:r>
            <a:r>
              <a:rPr lang="ru-RU"/>
              <a:t>обязательный</a:t>
            </a:r>
            <a:r>
              <a:rPr lang="ru-RU" b="0"/>
              <a:t>, </a:t>
            </a:r>
          </a:p>
          <a:p>
            <a:pPr algn="ctr"/>
            <a:r>
              <a:rPr lang="ru-RU"/>
              <a:t>постоянный</a:t>
            </a:r>
            <a:r>
              <a:rPr lang="ru-RU" b="0"/>
              <a:t> признак. Глаголы совершенного </a:t>
            </a:r>
          </a:p>
          <a:p>
            <a:pPr algn="ctr"/>
            <a:r>
              <a:rPr lang="ru-RU" b="0"/>
              <a:t>и несовершенного вида – это два разных слова </a:t>
            </a:r>
          </a:p>
          <a:p>
            <a:pPr algn="ctr"/>
            <a:r>
              <a:rPr lang="ru-RU" b="0"/>
              <a:t>с разными значениями.</a:t>
            </a:r>
          </a:p>
        </p:txBody>
      </p:sp>
      <p:sp>
        <p:nvSpPr>
          <p:cNvPr id="36872" name="WordArt 13"/>
          <p:cNvSpPr>
            <a:spLocks noChangeArrowheads="1" noChangeShapeType="1" noTextEdit="1"/>
          </p:cNvSpPr>
          <p:nvPr/>
        </p:nvSpPr>
        <p:spPr bwMode="auto">
          <a:xfrm>
            <a:off x="3348038" y="4508500"/>
            <a:ext cx="24479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Сравни: </a:t>
            </a:r>
          </a:p>
        </p:txBody>
      </p:sp>
      <p:sp>
        <p:nvSpPr>
          <p:cNvPr id="36873" name="Text Box 14"/>
          <p:cNvSpPr txBox="1">
            <a:spLocks noChangeArrowheads="1"/>
          </p:cNvSpPr>
          <p:nvPr/>
        </p:nvSpPr>
        <p:spPr bwMode="auto">
          <a:xfrm>
            <a:off x="4284663" y="5300663"/>
            <a:ext cx="2808287" cy="1382712"/>
          </a:xfrm>
          <a:prstGeom prst="rect">
            <a:avLst/>
          </a:prstGeom>
          <a:gradFill rotWithShape="1">
            <a:gsLst>
              <a:gs pos="0">
                <a:srgbClr val="FF9900">
                  <a:alpha val="98000"/>
                </a:srgbClr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r>
              <a:rPr lang="ru-RU"/>
              <a:t>          </a:t>
            </a:r>
            <a:r>
              <a:rPr lang="ru-RU">
                <a:solidFill>
                  <a:srgbClr val="336600"/>
                </a:solidFill>
              </a:rPr>
              <a:t>Н.В.</a:t>
            </a:r>
          </a:p>
          <a:p>
            <a:r>
              <a:rPr lang="ru-RU" b="0"/>
              <a:t>ЧИТАЕТ</a:t>
            </a:r>
          </a:p>
          <a:p>
            <a:r>
              <a:rPr lang="ru-RU" b="0"/>
              <a:t>ДОЧИТЫВАЕТ</a:t>
            </a:r>
          </a:p>
        </p:txBody>
      </p:sp>
      <p:sp>
        <p:nvSpPr>
          <p:cNvPr id="36874" name="Text Box 15"/>
          <p:cNvSpPr txBox="1">
            <a:spLocks noChangeArrowheads="1"/>
          </p:cNvSpPr>
          <p:nvPr/>
        </p:nvSpPr>
        <p:spPr bwMode="auto">
          <a:xfrm>
            <a:off x="1763713" y="5300663"/>
            <a:ext cx="2141537" cy="1382712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>
            <a:spAutoFit/>
            <a:flatTx/>
          </a:bodyPr>
          <a:lstStyle/>
          <a:p>
            <a:r>
              <a:rPr lang="ru-RU" b="0"/>
              <a:t>     </a:t>
            </a:r>
            <a:r>
              <a:rPr lang="ru-RU">
                <a:solidFill>
                  <a:srgbClr val="336600"/>
                </a:solidFill>
              </a:rPr>
              <a:t>С.В.</a:t>
            </a:r>
          </a:p>
          <a:p>
            <a:r>
              <a:rPr lang="ru-RU" b="0"/>
              <a:t>ПРОЧИТАЛ</a:t>
            </a:r>
          </a:p>
          <a:p>
            <a:r>
              <a:rPr lang="ru-RU" b="0"/>
              <a:t>ДОЧИТАЛ</a:t>
            </a:r>
          </a:p>
        </p:txBody>
      </p:sp>
      <p:pic>
        <p:nvPicPr>
          <p:cNvPr id="36875" name="Picture 18" descr="pot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7638"/>
            <a:ext cx="174625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9" descr="1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4365625"/>
            <a:ext cx="16922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6" descr="002">
            <a:hlinkClick r:id="rId4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50" y="5876925"/>
            <a:ext cx="7191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AutoShape 21">
            <a:hlinkClick r:id="rId6" action="ppaction://hlinksldjump" highlightClick="1">
              <a:snd r:embed="rId7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FFFF99"/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804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66"/>
                    </a:gs>
                    <a:gs pos="50000">
                      <a:srgbClr val="336600"/>
                    </a:gs>
                    <a:gs pos="100000">
                      <a:srgbClr val="66FF66"/>
                    </a:gs>
                  </a:gsLst>
                  <a:lin ang="5400000" scaled="1"/>
                </a:gradFill>
                <a:latin typeface="Arial"/>
                <a:cs typeface="Arial"/>
              </a:rPr>
              <a:t>Лицо  глагола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39750" y="1268413"/>
            <a:ext cx="78517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0"/>
              <a:t>Глаголы в форме </a:t>
            </a:r>
            <a:r>
              <a:rPr lang="ru-RU"/>
              <a:t>1-го лица</a:t>
            </a:r>
            <a:r>
              <a:rPr lang="ru-RU" b="0"/>
              <a:t> указывают на то, </a:t>
            </a:r>
          </a:p>
          <a:p>
            <a:pPr algn="ctr"/>
            <a:r>
              <a:rPr lang="ru-RU" b="0"/>
              <a:t>что действие совершается говорящим. </a:t>
            </a:r>
          </a:p>
          <a:p>
            <a:pPr algn="ctr"/>
            <a:r>
              <a:rPr lang="ru-RU" b="0"/>
              <a:t>   </a:t>
            </a:r>
            <a:r>
              <a:rPr lang="ru-RU" sz="2400" i="1"/>
              <a:t>Я</a:t>
            </a:r>
            <a:r>
              <a:rPr lang="ru-RU" sz="2400" b="0" i="1"/>
              <a:t> пишу письмо.  </a:t>
            </a:r>
            <a:r>
              <a:rPr lang="ru-RU" sz="2400" i="1"/>
              <a:t>Мы</a:t>
            </a:r>
            <a:r>
              <a:rPr lang="ru-RU" sz="2400" b="0" i="1"/>
              <a:t> пишем письма.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3850" y="2852738"/>
            <a:ext cx="8405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0"/>
              <a:t>Глаголы в форме </a:t>
            </a:r>
            <a:r>
              <a:rPr lang="ru-RU"/>
              <a:t>2-го лица</a:t>
            </a:r>
            <a:r>
              <a:rPr lang="ru-RU" b="0"/>
              <a:t> указывают на то,</a:t>
            </a:r>
          </a:p>
          <a:p>
            <a:pPr algn="ctr"/>
            <a:r>
              <a:rPr lang="ru-RU" b="0"/>
              <a:t>что действие совершает тот, к кому обращаются.</a:t>
            </a:r>
          </a:p>
          <a:p>
            <a:pPr algn="ctr"/>
            <a:r>
              <a:rPr lang="ru-RU" sz="2400" b="0"/>
              <a:t>  </a:t>
            </a:r>
            <a:r>
              <a:rPr lang="ru-RU" sz="2400" b="0" i="1"/>
              <a:t>Вечером </a:t>
            </a:r>
            <a:r>
              <a:rPr lang="ru-RU" sz="2400" i="1"/>
              <a:t>ты</a:t>
            </a:r>
            <a:r>
              <a:rPr lang="ru-RU" sz="2400" b="0" i="1"/>
              <a:t> поможешь маме. </a:t>
            </a:r>
          </a:p>
          <a:p>
            <a:pPr algn="ctr"/>
            <a:r>
              <a:rPr lang="ru-RU" sz="2400" b="0" i="1"/>
              <a:t>Летом </a:t>
            </a:r>
            <a:r>
              <a:rPr lang="ru-RU" sz="2400" i="1"/>
              <a:t>вы</a:t>
            </a:r>
            <a:r>
              <a:rPr lang="ru-RU" sz="2400" b="0" i="1"/>
              <a:t> поможете бабушке.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250825" y="4724400"/>
            <a:ext cx="87328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0"/>
              <a:t>Глаголы в форме </a:t>
            </a:r>
            <a:r>
              <a:rPr lang="ru-RU"/>
              <a:t>3-го лица</a:t>
            </a:r>
            <a:r>
              <a:rPr lang="ru-RU" b="0"/>
              <a:t> обозначают действие, </a:t>
            </a:r>
          </a:p>
          <a:p>
            <a:pPr algn="ctr"/>
            <a:r>
              <a:rPr lang="ru-RU" b="0"/>
              <a:t>которое совершает тот, о ком (о чём) говорят.</a:t>
            </a:r>
          </a:p>
          <a:p>
            <a:pPr algn="ctr"/>
            <a:r>
              <a:rPr lang="ru-RU" b="0"/>
              <a:t> </a:t>
            </a:r>
            <a:r>
              <a:rPr lang="ru-RU" sz="2400" i="1"/>
              <a:t>Он</a:t>
            </a:r>
            <a:r>
              <a:rPr lang="ru-RU" sz="2400" b="0" i="1"/>
              <a:t> отвечает на вопрос. </a:t>
            </a:r>
            <a:r>
              <a:rPr lang="ru-RU" sz="2400" i="1"/>
              <a:t>Они</a:t>
            </a:r>
            <a:r>
              <a:rPr lang="ru-RU" sz="2400" b="0" i="1"/>
              <a:t> отвечают на вопросы.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79388" y="2636838"/>
            <a:ext cx="8778875" cy="185737"/>
            <a:chOff x="113" y="1661"/>
            <a:chExt cx="5530" cy="117"/>
          </a:xfrm>
        </p:grpSpPr>
        <p:pic>
          <p:nvPicPr>
            <p:cNvPr id="37903" name="Picture 16" descr="lines1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1661"/>
              <a:ext cx="2744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4" name="Picture 19" descr="lines1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1661"/>
              <a:ext cx="276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79388" y="4581525"/>
            <a:ext cx="8778875" cy="185738"/>
            <a:chOff x="113" y="2886"/>
            <a:chExt cx="5530" cy="117"/>
          </a:xfrm>
        </p:grpSpPr>
        <p:pic>
          <p:nvPicPr>
            <p:cNvPr id="37901" name="Picture 17" descr="lines1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2886"/>
              <a:ext cx="276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20" descr="lines1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2886"/>
              <a:ext cx="2744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9388" y="6453188"/>
            <a:ext cx="8707437" cy="185737"/>
            <a:chOff x="113" y="4065"/>
            <a:chExt cx="5485" cy="117"/>
          </a:xfrm>
        </p:grpSpPr>
        <p:pic>
          <p:nvPicPr>
            <p:cNvPr id="37899" name="Picture 18" descr="lines1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4065"/>
              <a:ext cx="2744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0" name="Picture 21" descr="lines17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5" y="4065"/>
              <a:ext cx="2763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7" name="Picture 13" descr="002">
            <a:hlinkClick r:id="rId3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5949950"/>
            <a:ext cx="719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AutoShape 26">
            <a:hlinkClick r:id="rId5" action="ppaction://hlinksldjump" highlightClick="1">
              <a:snd r:embed="rId6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6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84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6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  <p:bldP spid="22537" grpId="0"/>
      <p:bldP spid="2253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FFFF00"/>
            </a:gs>
            <a:gs pos="100000">
              <a:srgbClr val="FFFF99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80400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66"/>
                    </a:gs>
                    <a:gs pos="50000">
                      <a:srgbClr val="336600"/>
                    </a:gs>
                    <a:gs pos="100000">
                      <a:srgbClr val="66FF66"/>
                    </a:gs>
                  </a:gsLst>
                  <a:lin ang="5400000" scaled="1"/>
                </a:gradFill>
                <a:latin typeface="Arial"/>
                <a:cs typeface="Arial"/>
              </a:rPr>
              <a:t>Число  глагола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50825" y="1412875"/>
            <a:ext cx="8713788" cy="1439863"/>
          </a:xfrm>
          <a:prstGeom prst="rect">
            <a:avLst/>
          </a:prstGeom>
          <a:gradFill rotWithShape="1">
            <a:gsLst>
              <a:gs pos="0">
                <a:srgbClr val="CCFFCC">
                  <a:alpha val="37999"/>
                </a:srgbClr>
              </a:gs>
              <a:gs pos="100000">
                <a:srgbClr val="33CC33">
                  <a:alpha val="35999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Глаголы могут употребляться в форме </a:t>
            </a:r>
          </a:p>
          <a:p>
            <a:pPr algn="ctr"/>
            <a:r>
              <a:rPr lang="ru-RU"/>
              <a:t>единственного</a:t>
            </a:r>
            <a:r>
              <a:rPr lang="ru-RU" b="0"/>
              <a:t> и в форме </a:t>
            </a:r>
            <a:r>
              <a:rPr lang="ru-RU"/>
              <a:t>множественного</a:t>
            </a:r>
            <a:r>
              <a:rPr lang="ru-RU" b="0"/>
              <a:t> числа.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555875" y="3213100"/>
            <a:ext cx="1147763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Ед. ч.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92138" y="3684588"/>
            <a:ext cx="5940425" cy="519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1-е лицо     цвет</a:t>
            </a:r>
            <a:r>
              <a:rPr lang="ru-RU"/>
              <a:t>у </a:t>
            </a:r>
            <a:r>
              <a:rPr lang="ru-RU" b="0"/>
              <a:t>               цвет</a:t>
            </a:r>
            <a:r>
              <a:rPr lang="ru-RU"/>
              <a:t>ём</a:t>
            </a:r>
            <a:r>
              <a:rPr lang="ru-RU" b="0"/>
              <a:t>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076825" y="3213100"/>
            <a:ext cx="1208088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Мн. ч.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11188" y="4365625"/>
            <a:ext cx="5975350" cy="51911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2-е лицо     цвет</a:t>
            </a:r>
            <a:r>
              <a:rPr lang="ru-RU"/>
              <a:t>ёшь</a:t>
            </a:r>
            <a:r>
              <a:rPr lang="ru-RU" b="0"/>
              <a:t>           цвет</a:t>
            </a:r>
            <a:r>
              <a:rPr lang="ru-RU"/>
              <a:t>ёте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611188" y="5084763"/>
            <a:ext cx="5927725" cy="5191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3-е лицо     цвет</a:t>
            </a:r>
            <a:r>
              <a:rPr lang="ru-RU"/>
              <a:t>ёт </a:t>
            </a:r>
            <a:r>
              <a:rPr lang="ru-RU" b="0"/>
              <a:t>             цвет</a:t>
            </a:r>
            <a:r>
              <a:rPr lang="ru-RU"/>
              <a:t>ут</a:t>
            </a:r>
            <a:r>
              <a:rPr lang="ru-RU" b="0"/>
              <a:t>  </a:t>
            </a:r>
          </a:p>
        </p:txBody>
      </p:sp>
      <p:pic>
        <p:nvPicPr>
          <p:cNvPr id="38921" name="Picture 24" descr="002">
            <a:hlinkClick r:id="rId2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5949950"/>
            <a:ext cx="719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71550" y="5589588"/>
            <a:ext cx="6927850" cy="1120775"/>
            <a:chOff x="612" y="3521"/>
            <a:chExt cx="4364" cy="706"/>
          </a:xfrm>
        </p:grpSpPr>
        <p:pic>
          <p:nvPicPr>
            <p:cNvPr id="38925" name="Picture 25" descr="flowers1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86" y="3521"/>
              <a:ext cx="69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6" name="Picture 28" descr="kv2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6" y="3566"/>
              <a:ext cx="661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29" descr="kv2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6" y="3566"/>
              <a:ext cx="661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30" descr="kv2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1" y="3566"/>
              <a:ext cx="661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9" name="Picture 31" descr="kv2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01" y="3566"/>
              <a:ext cx="661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0" name="Picture 32" descr="kv22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66" y="3566"/>
              <a:ext cx="661" cy="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1" name="Picture 33" descr="flowers16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612" y="3521"/>
              <a:ext cx="680" cy="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87" name="Picture 35" descr="title_lily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2708275"/>
            <a:ext cx="1143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AutoShape 37">
            <a:hlinkClick r:id="rId7" action="ppaction://hlinksldjump" highlightClick="1">
              <a:snd r:embed="rId8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 animBg="1"/>
      <p:bldP spid="23562" grpId="0" animBg="1"/>
      <p:bldP spid="23563" grpId="0" animBg="1"/>
      <p:bldP spid="23564" grpId="0" animBg="1"/>
      <p:bldP spid="23565" grpId="0" animBg="1"/>
      <p:bldP spid="2356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CC"/>
            </a:gs>
            <a:gs pos="50000">
              <a:srgbClr val="66CCFF"/>
            </a:gs>
            <a:gs pos="100000">
              <a:srgbClr val="0099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4284663" y="981075"/>
            <a:ext cx="0" cy="3603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939" name="AutoShape 42"/>
          <p:cNvSpPr>
            <a:spLocks noChangeArrowheads="1"/>
          </p:cNvSpPr>
          <p:nvPr/>
        </p:nvSpPr>
        <p:spPr bwMode="auto">
          <a:xfrm>
            <a:off x="250825" y="0"/>
            <a:ext cx="8569325" cy="981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66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684213" y="115888"/>
            <a:ext cx="77771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Спряжение  глагола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827088" y="1341438"/>
            <a:ext cx="7488237" cy="10080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FFFF"/>
              </a:gs>
            </a:gsLst>
            <a:lin ang="5400000" scaled="1"/>
          </a:gradFill>
          <a:ln w="508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 изменение глагола по лицам, </a:t>
            </a:r>
          </a:p>
          <a:p>
            <a:pPr algn="ctr"/>
            <a:r>
              <a:rPr lang="ru-RU" b="0"/>
              <a:t>числам и система его личных окончаний.</a:t>
            </a:r>
          </a:p>
        </p:txBody>
      </p:sp>
      <p:sp>
        <p:nvSpPr>
          <p:cNvPr id="24597" name="AutoShape 21"/>
          <p:cNvSpPr>
            <a:spLocks noChangeArrowheads="1"/>
          </p:cNvSpPr>
          <p:nvPr/>
        </p:nvSpPr>
        <p:spPr bwMode="auto">
          <a:xfrm>
            <a:off x="179388" y="2565400"/>
            <a:ext cx="5545137" cy="4103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>
                  <a:alpha val="98000"/>
                </a:srgbClr>
              </a:gs>
              <a:gs pos="100000">
                <a:srgbClr val="CC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/>
              <a:t>   </a:t>
            </a: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</a:rPr>
              <a:t>II </a:t>
            </a:r>
            <a:r>
              <a:rPr lang="ru-RU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спряжение</a:t>
            </a:r>
            <a:endParaRPr lang="ru-RU" sz="1400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 b="0"/>
              <a:t>Н.ф.  -  </a:t>
            </a:r>
            <a:r>
              <a:rPr lang="ru-RU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ИТЬ</a:t>
            </a:r>
            <a:r>
              <a:rPr lang="ru-RU" b="0">
                <a:solidFill>
                  <a:srgbClr val="FF0000"/>
                </a:solidFill>
              </a:rPr>
              <a:t>  </a:t>
            </a:r>
          </a:p>
          <a:p>
            <a:pPr algn="ctr">
              <a:defRPr/>
            </a:pPr>
            <a:r>
              <a:rPr lang="ru-RU" i="1">
                <a:effectLst>
                  <a:outerShdw blurRad="38100" dist="38100" dir="2700000" algn="tl">
                    <a:srgbClr val="FFFFFF"/>
                  </a:outerShdw>
                </a:effectLst>
              </a:rPr>
              <a:t>(кроме брить, стелить)</a:t>
            </a:r>
            <a:endParaRPr lang="en-US" i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ru-RU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b="0"/>
              <a:t>гнать, держать, терпеть,</a:t>
            </a:r>
          </a:p>
          <a:p>
            <a:pPr algn="ctr">
              <a:defRPr/>
            </a:pPr>
            <a:r>
              <a:rPr lang="ru-RU" b="0"/>
              <a:t> обидеть, слышать, видеть,</a:t>
            </a:r>
          </a:p>
          <a:p>
            <a:pPr algn="ctr">
              <a:defRPr/>
            </a:pPr>
            <a:r>
              <a:rPr lang="ru-RU" b="0"/>
              <a:t>ненавидеть, и зависеть </a:t>
            </a:r>
          </a:p>
          <a:p>
            <a:pPr algn="ctr">
              <a:defRPr/>
            </a:pPr>
            <a:r>
              <a:rPr lang="ru-RU" b="0"/>
              <a:t>и вертеть,</a:t>
            </a:r>
          </a:p>
          <a:p>
            <a:pPr algn="ctr">
              <a:defRPr/>
            </a:pPr>
            <a:r>
              <a:rPr lang="ru-RU" b="0"/>
              <a:t>и ещё дышать, смотреть</a:t>
            </a:r>
            <a:endParaRPr lang="ru-RU"/>
          </a:p>
        </p:txBody>
      </p:sp>
      <p:sp>
        <p:nvSpPr>
          <p:cNvPr id="24612" name="AutoShape 36"/>
          <p:cNvSpPr>
            <a:spLocks noChangeArrowheads="1"/>
          </p:cNvSpPr>
          <p:nvPr/>
        </p:nvSpPr>
        <p:spPr bwMode="auto">
          <a:xfrm>
            <a:off x="5940425" y="3284538"/>
            <a:ext cx="2952750" cy="23034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FFCC0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u="sng">
                <a:effectLst>
                  <a:outerShdw blurRad="38100" dist="38100" dir="2700000" algn="tl">
                    <a:srgbClr val="FFFFFF"/>
                  </a:outerShdw>
                </a:effectLst>
              </a:rPr>
              <a:t>I </a:t>
            </a:r>
            <a:r>
              <a:rPr lang="ru-RU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спряжение</a:t>
            </a:r>
          </a:p>
          <a:p>
            <a:pPr algn="ctr">
              <a:defRPr/>
            </a:pPr>
            <a:endParaRPr lang="ru-RU" u="sng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ru-RU"/>
              <a:t>Все остальные </a:t>
            </a:r>
          </a:p>
          <a:p>
            <a:pPr algn="ctr">
              <a:defRPr/>
            </a:pPr>
            <a:r>
              <a:rPr lang="ru-RU"/>
              <a:t>глаголы. </a:t>
            </a:r>
          </a:p>
          <a:p>
            <a:pPr algn="ctr">
              <a:defRPr/>
            </a:pPr>
            <a:r>
              <a:rPr lang="ru-RU"/>
              <a:t> </a:t>
            </a:r>
          </a:p>
        </p:txBody>
      </p:sp>
      <p:pic>
        <p:nvPicPr>
          <p:cNvPr id="24615" name="Picture 39" descr="Звоно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300663"/>
            <a:ext cx="16192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40" descr="002">
            <a:hlinkClick r:id="rId3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013" y="5949950"/>
            <a:ext cx="719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17" name="Picture 41" descr="blest12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989138"/>
            <a:ext cx="129063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7" name="AutoShape 44">
            <a:hlinkClick r:id="rId6" action="ppaction://hlinksldjump" highlightClick="1">
              <a:snd r:embed="rId7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/>
      <p:bldP spid="24581" grpId="0" animBg="1"/>
      <p:bldP spid="24597" grpId="0" animBg="1"/>
      <p:bldP spid="246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00FFFF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/>
          <p:cNvSpPr>
            <a:spLocks noChangeArrowheads="1" noChangeShapeType="1" noTextEdit="1"/>
          </p:cNvSpPr>
          <p:nvPr/>
        </p:nvSpPr>
        <p:spPr bwMode="auto">
          <a:xfrm>
            <a:off x="827088" y="333375"/>
            <a:ext cx="7572375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Как определить </a:t>
            </a:r>
          </a:p>
          <a:p>
            <a:pPr algn="ctr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FFFF99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спряжение глагола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1700213"/>
            <a:ext cx="8439150" cy="4572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0"/>
              <a:t>Если окончание ударное, спряжение определить легко.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8485188" cy="1800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0"/>
              <a:t>2. </a:t>
            </a:r>
            <a:r>
              <a:rPr lang="ru-RU" sz="2400" b="0"/>
              <a:t>Если окончание безударное</a:t>
            </a:r>
            <a:r>
              <a:rPr lang="ru-RU" b="0"/>
              <a:t>, образуй форму 3-го л.</a:t>
            </a:r>
          </a:p>
          <a:p>
            <a:pPr>
              <a:defRPr/>
            </a:pPr>
            <a:r>
              <a:rPr lang="ru-RU" b="0"/>
              <a:t>    мн.ч. (в этой форме иногда ясно можно </a:t>
            </a:r>
          </a:p>
          <a:p>
            <a:pPr>
              <a:defRPr/>
            </a:pPr>
            <a:r>
              <a:rPr lang="ru-RU" b="0"/>
              <a:t>    услышать окончание -  -</a:t>
            </a: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ут/ют, ат/ят</a:t>
            </a:r>
            <a:r>
              <a:rPr lang="ru-RU" b="0"/>
              <a:t>) </a:t>
            </a:r>
          </a:p>
          <a:p>
            <a:pPr>
              <a:defRPr/>
            </a:pPr>
            <a:r>
              <a:rPr lang="ru-RU" b="0"/>
              <a:t>    или начальную форму.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50825" y="4292600"/>
            <a:ext cx="8704263" cy="9461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0"/>
              <a:t>3. Если в н.ф. глагол оканчивается на –</a:t>
            </a: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ИТЬ</a:t>
            </a:r>
            <a:r>
              <a:rPr lang="ru-RU" b="0"/>
              <a:t> (кроме</a:t>
            </a:r>
          </a:p>
          <a:p>
            <a:pPr>
              <a:defRPr/>
            </a:pPr>
            <a:r>
              <a:rPr lang="ru-RU" b="0"/>
              <a:t>    брить, стелить), то это глагол </a:t>
            </a:r>
            <a:r>
              <a:rPr lang="en-US" b="0"/>
              <a:t>II</a:t>
            </a:r>
            <a:r>
              <a:rPr lang="ru-RU" b="0"/>
              <a:t>спр.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50825" y="5300663"/>
            <a:ext cx="8670925" cy="137318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0"/>
              <a:t>4. Если в н.ф. глагол не оканчивается на –  </a:t>
            </a: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ИТЬ</a:t>
            </a:r>
            <a:r>
              <a:rPr lang="ru-RU" b="0"/>
              <a:t>, </a:t>
            </a:r>
          </a:p>
          <a:p>
            <a:pPr>
              <a:defRPr/>
            </a:pPr>
            <a:r>
              <a:rPr lang="ru-RU" b="0"/>
              <a:t>    и не относится к глаголам-исключениям, </a:t>
            </a:r>
            <a:endParaRPr lang="en-US" b="0"/>
          </a:p>
          <a:p>
            <a:pPr>
              <a:defRPr/>
            </a:pPr>
            <a:r>
              <a:rPr lang="en-US" b="0"/>
              <a:t>    </a:t>
            </a:r>
            <a:r>
              <a:rPr lang="ru-RU" b="0"/>
              <a:t>то это глагол </a:t>
            </a:r>
            <a:r>
              <a:rPr lang="en-US" b="0"/>
              <a:t>I </a:t>
            </a:r>
            <a:r>
              <a:rPr lang="ru-RU" b="0"/>
              <a:t>спряжения.                                      </a:t>
            </a:r>
          </a:p>
        </p:txBody>
      </p:sp>
      <p:pic>
        <p:nvPicPr>
          <p:cNvPr id="25611" name="Picture 11" descr="lines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213360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 descr="lines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4149725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 descr="lines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6597650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 descr="lines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5229225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AutoShape 16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40972" name="Picture 17" descr="002">
            <a:hlinkClick r:id="rId5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5949950"/>
            <a:ext cx="7191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nimBg="1"/>
      <p:bldP spid="25606" grpId="0" animBg="1"/>
      <p:bldP spid="25607" grpId="0" animBg="1"/>
      <p:bldP spid="256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9"/>
          <p:cNvGrpSpPr>
            <a:grpSpLocks/>
          </p:cNvGrpSpPr>
          <p:nvPr/>
        </p:nvGrpSpPr>
        <p:grpSpPr bwMode="auto">
          <a:xfrm>
            <a:off x="0" y="0"/>
            <a:ext cx="9178925" cy="6858000"/>
            <a:chOff x="0" y="0"/>
            <a:chExt cx="5782" cy="4320"/>
          </a:xfrm>
        </p:grpSpPr>
        <p:pic>
          <p:nvPicPr>
            <p:cNvPr id="5129" name="Picture 5" descr="smile7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5130" name="Group 18"/>
            <p:cNvGrpSpPr>
              <a:grpSpLocks/>
            </p:cNvGrpSpPr>
            <p:nvPr/>
          </p:nvGrpSpPr>
          <p:grpSpPr bwMode="auto">
            <a:xfrm>
              <a:off x="0" y="0"/>
              <a:ext cx="5782" cy="4320"/>
              <a:chOff x="0" y="0"/>
              <a:chExt cx="5782" cy="4320"/>
            </a:xfrm>
          </p:grpSpPr>
          <p:pic>
            <p:nvPicPr>
              <p:cNvPr id="5131" name="Picture 14" descr="a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276"/>
                <a:ext cx="5760" cy="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132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5782" cy="4320"/>
                <a:chOff x="-22" y="0"/>
                <a:chExt cx="5782" cy="4320"/>
              </a:xfrm>
            </p:grpSpPr>
            <p:pic>
              <p:nvPicPr>
                <p:cNvPr id="5133" name="Picture 10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576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34" name="Picture 15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 flipH="1">
                  <a:off x="3578" y="2138"/>
                  <a:ext cx="432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135" name="Picture 16" descr="a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5400000" flipH="1">
                  <a:off x="-2160" y="2138"/>
                  <a:ext cx="4320" cy="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042988" y="908050"/>
            <a:ext cx="6594475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13. </a:t>
            </a:r>
            <a:r>
              <a:rPr lang="ru-RU" b="0">
                <a:hlinkClick r:id="rId4" action="ppaction://hlinksldjump"/>
              </a:rPr>
              <a:t>Наречие.</a:t>
            </a:r>
            <a:endParaRPr lang="ru-RU" b="0"/>
          </a:p>
          <a:p>
            <a:r>
              <a:rPr lang="ru-RU" b="0"/>
              <a:t>       -  </a:t>
            </a:r>
            <a:r>
              <a:rPr lang="ru-RU" b="0">
                <a:hlinkClick r:id="rId5" action="ppaction://hlinksldjump"/>
              </a:rPr>
              <a:t>связь наречия с частями речи;</a:t>
            </a:r>
            <a:endParaRPr lang="ru-RU" b="0"/>
          </a:p>
          <a:p>
            <a:r>
              <a:rPr lang="ru-RU" b="0"/>
              <a:t>       -  </a:t>
            </a:r>
            <a:r>
              <a:rPr lang="ru-RU" b="0">
                <a:hlinkClick r:id="rId6" action="ppaction://hlinksldjump"/>
              </a:rPr>
              <a:t>признаки наречия;</a:t>
            </a:r>
            <a:endParaRPr lang="ru-RU" b="0"/>
          </a:p>
          <a:p>
            <a:r>
              <a:rPr lang="ru-RU" b="0"/>
              <a:t>       -  </a:t>
            </a:r>
            <a:r>
              <a:rPr lang="ru-RU" b="0">
                <a:hlinkClick r:id="rId7" action="ppaction://hlinksldjump"/>
              </a:rPr>
              <a:t>правописание наречий.</a:t>
            </a:r>
            <a:endParaRPr lang="ru-RU" b="0"/>
          </a:p>
          <a:p>
            <a:endParaRPr lang="ru-RU" sz="2400" b="0"/>
          </a:p>
          <a:p>
            <a:r>
              <a:rPr lang="ru-RU" sz="2400" b="0"/>
              <a:t>14. </a:t>
            </a:r>
            <a:r>
              <a:rPr lang="ru-RU" sz="2400" b="0">
                <a:hlinkClick r:id="rId8" action="ppaction://hlinksldjump"/>
              </a:rPr>
              <a:t>Числительное.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9" action="ppaction://hlinksldjump"/>
              </a:rPr>
              <a:t>состав числительных.</a:t>
            </a:r>
            <a:endParaRPr lang="ru-RU" sz="2400" b="0"/>
          </a:p>
          <a:p>
            <a:r>
              <a:rPr lang="ru-RU" sz="2400" b="0"/>
              <a:t>      </a:t>
            </a:r>
          </a:p>
          <a:p>
            <a:r>
              <a:rPr lang="ru-RU" sz="2400" b="0"/>
              <a:t>15. Правописание:</a:t>
            </a:r>
          </a:p>
          <a:p>
            <a:r>
              <a:rPr lang="ru-RU" b="0"/>
              <a:t>     </a:t>
            </a:r>
            <a:r>
              <a:rPr lang="ru-RU" sz="2400" b="0"/>
              <a:t>-  </a:t>
            </a:r>
            <a:r>
              <a:rPr lang="ru-RU" sz="2400" b="0">
                <a:hlinkClick r:id="rId10" action="ppaction://hlinksldjump"/>
              </a:rPr>
              <a:t>ь</a:t>
            </a:r>
            <a:r>
              <a:rPr lang="ru-RU" b="0">
                <a:hlinkClick r:id="rId10" action="ppaction://hlinksldjump"/>
              </a:rPr>
              <a:t> </a:t>
            </a:r>
            <a:r>
              <a:rPr lang="ru-RU" sz="1400" b="0">
                <a:hlinkClick r:id="rId10" action="ppaction://hlinksldjump"/>
              </a:rPr>
              <a:t>(мягкий знак)</a:t>
            </a:r>
            <a:r>
              <a:rPr lang="ru-RU" b="0">
                <a:hlinkClick r:id="rId10" action="ppaction://hlinksldjump"/>
              </a:rPr>
              <a:t> </a:t>
            </a:r>
            <a:r>
              <a:rPr lang="ru-RU" sz="2400" b="0">
                <a:hlinkClick r:id="rId10" action="ppaction://hlinksldjump"/>
              </a:rPr>
              <a:t>в числительных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1" action="ppaction://hlinksldjump"/>
              </a:rPr>
              <a:t>ё после шипящих;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2" action="ppaction://hlinksldjump"/>
              </a:rPr>
              <a:t>о после шипящих;</a:t>
            </a:r>
            <a:endParaRPr lang="ru-RU" sz="2400" b="0"/>
          </a:p>
          <a:p>
            <a:r>
              <a:rPr lang="ru-RU" sz="2400" b="0"/>
              <a:t>      -  </a:t>
            </a:r>
            <a:r>
              <a:rPr lang="ru-RU" sz="2400" b="0">
                <a:hlinkClick r:id="rId13" action="ppaction://hlinksldjump"/>
              </a:rPr>
              <a:t>и после ц;</a:t>
            </a:r>
            <a:endParaRPr lang="ru-RU" sz="2400" b="0"/>
          </a:p>
          <a:p>
            <a:r>
              <a:rPr lang="ru-RU" sz="2400" b="0"/>
              <a:t>      - </a:t>
            </a:r>
            <a:r>
              <a:rPr lang="ru-RU" sz="2400" b="0">
                <a:hlinkClick r:id="rId14" action="ppaction://hlinksldjump"/>
              </a:rPr>
              <a:t>приставки без-, бес-, из-, ис-, раз-, рас-. </a:t>
            </a:r>
            <a:endParaRPr lang="ru-RU" sz="2400" b="0"/>
          </a:p>
        </p:txBody>
      </p:sp>
      <p:sp>
        <p:nvSpPr>
          <p:cNvPr id="5124" name="WordArt 6"/>
          <p:cNvSpPr>
            <a:spLocks noChangeArrowheads="1" noChangeShapeType="1" noTextEdit="1"/>
          </p:cNvSpPr>
          <p:nvPr/>
        </p:nvSpPr>
        <p:spPr bwMode="auto">
          <a:xfrm>
            <a:off x="2339975" y="260350"/>
            <a:ext cx="48244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Содержание</a:t>
            </a:r>
          </a:p>
        </p:txBody>
      </p:sp>
      <p:sp>
        <p:nvSpPr>
          <p:cNvPr id="512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95288" y="6237288"/>
            <a:ext cx="64770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00"/>
              <a:t>назад</a:t>
            </a:r>
          </a:p>
        </p:txBody>
      </p:sp>
      <p:pic>
        <p:nvPicPr>
          <p:cNvPr id="5126" name="Picture 20" descr="lines11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9613" y="4005263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9" descr="lines11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47813" y="908050"/>
            <a:ext cx="6119812" cy="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2" descr="lines11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9613" y="2924175"/>
            <a:ext cx="31432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FF"/>
            </a:gs>
            <a:gs pos="50000">
              <a:srgbClr val="CCFFFF"/>
            </a:gs>
            <a:gs pos="100000">
              <a:srgbClr val="00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0"/>
          <p:cNvSpPr>
            <a:spLocks noChangeArrowheads="1"/>
          </p:cNvSpPr>
          <p:nvPr/>
        </p:nvSpPr>
        <p:spPr bwMode="auto">
          <a:xfrm>
            <a:off x="1187450" y="4005263"/>
            <a:ext cx="21605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ru-RU"/>
              <a:t>2-е лицо</a:t>
            </a:r>
          </a:p>
        </p:txBody>
      </p:sp>
      <p:grpSp>
        <p:nvGrpSpPr>
          <p:cNvPr id="41987" name="Group 90"/>
          <p:cNvGrpSpPr>
            <a:grpSpLocks/>
          </p:cNvGrpSpPr>
          <p:nvPr/>
        </p:nvGrpSpPr>
        <p:grpSpPr bwMode="auto">
          <a:xfrm>
            <a:off x="1116013" y="1916113"/>
            <a:ext cx="7294562" cy="4191000"/>
            <a:chOff x="476" y="709"/>
            <a:chExt cx="4777" cy="2640"/>
          </a:xfrm>
        </p:grpSpPr>
        <p:sp>
          <p:nvSpPr>
            <p:cNvPr id="42008" name="Rectangle 63"/>
            <p:cNvSpPr>
              <a:spLocks noChangeArrowheads="1"/>
            </p:cNvSpPr>
            <p:nvPr/>
          </p:nvSpPr>
          <p:spPr bwMode="auto">
            <a:xfrm>
              <a:off x="4399" y="1117"/>
              <a:ext cx="8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b="0"/>
                <a:t>мн.ч.</a:t>
              </a:r>
            </a:p>
          </p:txBody>
        </p:sp>
        <p:sp>
          <p:nvSpPr>
            <p:cNvPr id="42009" name="Rectangle 60"/>
            <p:cNvSpPr>
              <a:spLocks noChangeArrowheads="1"/>
            </p:cNvSpPr>
            <p:nvPr/>
          </p:nvSpPr>
          <p:spPr bwMode="auto">
            <a:xfrm>
              <a:off x="2691" y="1117"/>
              <a:ext cx="8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b="0"/>
                <a:t>мн.ч.</a:t>
              </a:r>
            </a:p>
          </p:txBody>
        </p:sp>
        <p:sp>
          <p:nvSpPr>
            <p:cNvPr id="42010" name="Rectangle 57"/>
            <p:cNvSpPr>
              <a:spLocks noChangeArrowheads="1"/>
            </p:cNvSpPr>
            <p:nvPr/>
          </p:nvSpPr>
          <p:spPr bwMode="auto">
            <a:xfrm>
              <a:off x="3545" y="1117"/>
              <a:ext cx="8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b="0"/>
                <a:t>ед.ч.</a:t>
              </a:r>
            </a:p>
          </p:txBody>
        </p:sp>
        <p:sp>
          <p:nvSpPr>
            <p:cNvPr id="42011" name="Rectangle 55"/>
            <p:cNvSpPr>
              <a:spLocks noChangeArrowheads="1"/>
            </p:cNvSpPr>
            <p:nvPr/>
          </p:nvSpPr>
          <p:spPr bwMode="auto">
            <a:xfrm>
              <a:off x="1837" y="1117"/>
              <a:ext cx="8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ru-RU" b="0"/>
                <a:t>ед.ч.</a:t>
              </a:r>
            </a:p>
          </p:txBody>
        </p:sp>
        <p:sp>
          <p:nvSpPr>
            <p:cNvPr id="42012" name="Rectangle 29"/>
            <p:cNvSpPr>
              <a:spLocks noChangeArrowheads="1"/>
            </p:cNvSpPr>
            <p:nvPr/>
          </p:nvSpPr>
          <p:spPr bwMode="auto">
            <a:xfrm>
              <a:off x="4399" y="270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13" name="Rectangle 28"/>
            <p:cNvSpPr>
              <a:spLocks noChangeArrowheads="1"/>
            </p:cNvSpPr>
            <p:nvPr/>
          </p:nvSpPr>
          <p:spPr bwMode="auto">
            <a:xfrm>
              <a:off x="3545" y="270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14" name="Rectangle 27"/>
            <p:cNvSpPr>
              <a:spLocks noChangeArrowheads="1"/>
            </p:cNvSpPr>
            <p:nvPr/>
          </p:nvSpPr>
          <p:spPr bwMode="auto">
            <a:xfrm>
              <a:off x="2691" y="270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15" name="Rectangle 26"/>
            <p:cNvSpPr>
              <a:spLocks noChangeArrowheads="1"/>
            </p:cNvSpPr>
            <p:nvPr/>
          </p:nvSpPr>
          <p:spPr bwMode="auto">
            <a:xfrm>
              <a:off x="1837" y="270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16" name="Rectangle 25"/>
            <p:cNvSpPr>
              <a:spLocks noChangeArrowheads="1"/>
            </p:cNvSpPr>
            <p:nvPr/>
          </p:nvSpPr>
          <p:spPr bwMode="auto">
            <a:xfrm>
              <a:off x="476" y="2709"/>
              <a:ext cx="136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ru-RU"/>
                <a:t>3-е лицо</a:t>
              </a:r>
            </a:p>
          </p:txBody>
        </p:sp>
        <p:sp>
          <p:nvSpPr>
            <p:cNvPr id="42017" name="Rectangle 24"/>
            <p:cNvSpPr>
              <a:spLocks noChangeArrowheads="1"/>
            </p:cNvSpPr>
            <p:nvPr/>
          </p:nvSpPr>
          <p:spPr bwMode="auto">
            <a:xfrm>
              <a:off x="4399" y="206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18" name="Rectangle 23"/>
            <p:cNvSpPr>
              <a:spLocks noChangeArrowheads="1"/>
            </p:cNvSpPr>
            <p:nvPr/>
          </p:nvSpPr>
          <p:spPr bwMode="auto">
            <a:xfrm>
              <a:off x="3545" y="206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19" name="Rectangle 22"/>
            <p:cNvSpPr>
              <a:spLocks noChangeArrowheads="1"/>
            </p:cNvSpPr>
            <p:nvPr/>
          </p:nvSpPr>
          <p:spPr bwMode="auto">
            <a:xfrm>
              <a:off x="2691" y="206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20" name="Rectangle 21"/>
            <p:cNvSpPr>
              <a:spLocks noChangeArrowheads="1"/>
            </p:cNvSpPr>
            <p:nvPr/>
          </p:nvSpPr>
          <p:spPr bwMode="auto">
            <a:xfrm>
              <a:off x="1837" y="2069"/>
              <a:ext cx="854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21" name="Rectangle 19"/>
            <p:cNvSpPr>
              <a:spLocks noChangeArrowheads="1"/>
            </p:cNvSpPr>
            <p:nvPr/>
          </p:nvSpPr>
          <p:spPr bwMode="auto">
            <a:xfrm>
              <a:off x="4399" y="1443"/>
              <a:ext cx="85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22" name="Rectangle 18"/>
            <p:cNvSpPr>
              <a:spLocks noChangeArrowheads="1"/>
            </p:cNvSpPr>
            <p:nvPr/>
          </p:nvSpPr>
          <p:spPr bwMode="auto">
            <a:xfrm>
              <a:off x="3545" y="1443"/>
              <a:ext cx="85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23" name="Rectangle 17"/>
            <p:cNvSpPr>
              <a:spLocks noChangeArrowheads="1"/>
            </p:cNvSpPr>
            <p:nvPr/>
          </p:nvSpPr>
          <p:spPr bwMode="auto">
            <a:xfrm>
              <a:off x="2691" y="1443"/>
              <a:ext cx="85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24" name="Rectangle 16"/>
            <p:cNvSpPr>
              <a:spLocks noChangeArrowheads="1"/>
            </p:cNvSpPr>
            <p:nvPr/>
          </p:nvSpPr>
          <p:spPr bwMode="auto">
            <a:xfrm>
              <a:off x="1837" y="1443"/>
              <a:ext cx="854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ru-RU" b="0"/>
            </a:p>
          </p:txBody>
        </p:sp>
        <p:sp>
          <p:nvSpPr>
            <p:cNvPr id="42025" name="Rectangle 15"/>
            <p:cNvSpPr>
              <a:spLocks noChangeArrowheads="1"/>
            </p:cNvSpPr>
            <p:nvPr/>
          </p:nvSpPr>
          <p:spPr bwMode="auto">
            <a:xfrm>
              <a:off x="476" y="1443"/>
              <a:ext cx="1361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20000"/>
                </a:spcBef>
              </a:pPr>
              <a:r>
                <a:rPr lang="en-US"/>
                <a:t>1-</a:t>
              </a:r>
              <a:r>
                <a:rPr lang="ru-RU"/>
                <a:t>е лицо</a:t>
              </a:r>
            </a:p>
          </p:txBody>
        </p:sp>
        <p:sp>
          <p:nvSpPr>
            <p:cNvPr id="42026" name="Rectangle 13"/>
            <p:cNvSpPr>
              <a:spLocks noChangeArrowheads="1"/>
            </p:cNvSpPr>
            <p:nvPr/>
          </p:nvSpPr>
          <p:spPr bwMode="auto">
            <a:xfrm>
              <a:off x="3545" y="709"/>
              <a:ext cx="17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/>
                <a:t>II</a:t>
              </a:r>
              <a:r>
                <a:rPr lang="ru-RU"/>
                <a:t>спр.</a:t>
              </a:r>
            </a:p>
          </p:txBody>
        </p:sp>
        <p:sp>
          <p:nvSpPr>
            <p:cNvPr id="42027" name="Rectangle 11"/>
            <p:cNvSpPr>
              <a:spLocks noChangeArrowheads="1"/>
            </p:cNvSpPr>
            <p:nvPr/>
          </p:nvSpPr>
          <p:spPr bwMode="auto">
            <a:xfrm>
              <a:off x="1837" y="709"/>
              <a:ext cx="17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en-US"/>
                <a:t>I</a:t>
              </a:r>
              <a:r>
                <a:rPr lang="ru-RU" b="0"/>
                <a:t> </a:t>
              </a:r>
              <a:r>
                <a:rPr lang="ru-RU"/>
                <a:t>спр</a:t>
              </a:r>
              <a:r>
                <a:rPr lang="ru-RU" b="0"/>
                <a:t>.</a:t>
              </a:r>
            </a:p>
          </p:txBody>
        </p:sp>
        <p:sp>
          <p:nvSpPr>
            <p:cNvPr id="42028" name="Rectangle 10"/>
            <p:cNvSpPr>
              <a:spLocks noChangeArrowheads="1"/>
            </p:cNvSpPr>
            <p:nvPr/>
          </p:nvSpPr>
          <p:spPr bwMode="auto">
            <a:xfrm>
              <a:off x="476" y="709"/>
              <a:ext cx="1361" cy="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b="0"/>
                <a:t> </a:t>
              </a:r>
            </a:p>
          </p:txBody>
        </p:sp>
        <p:sp>
          <p:nvSpPr>
            <p:cNvPr id="42029" name="Line 30"/>
            <p:cNvSpPr>
              <a:spLocks noChangeShapeType="1"/>
            </p:cNvSpPr>
            <p:nvPr/>
          </p:nvSpPr>
          <p:spPr bwMode="auto">
            <a:xfrm>
              <a:off x="476" y="709"/>
              <a:ext cx="477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0" name="Line 31"/>
            <p:cNvSpPr>
              <a:spLocks noChangeShapeType="1"/>
            </p:cNvSpPr>
            <p:nvPr/>
          </p:nvSpPr>
          <p:spPr bwMode="auto">
            <a:xfrm>
              <a:off x="476" y="1443"/>
              <a:ext cx="4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1" name="Line 32"/>
            <p:cNvSpPr>
              <a:spLocks noChangeShapeType="1"/>
            </p:cNvSpPr>
            <p:nvPr/>
          </p:nvSpPr>
          <p:spPr bwMode="auto">
            <a:xfrm>
              <a:off x="476" y="2069"/>
              <a:ext cx="4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2" name="Line 33"/>
            <p:cNvSpPr>
              <a:spLocks noChangeShapeType="1"/>
            </p:cNvSpPr>
            <p:nvPr/>
          </p:nvSpPr>
          <p:spPr bwMode="auto">
            <a:xfrm>
              <a:off x="476" y="2709"/>
              <a:ext cx="4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3" name="Line 34"/>
            <p:cNvSpPr>
              <a:spLocks noChangeShapeType="1"/>
            </p:cNvSpPr>
            <p:nvPr/>
          </p:nvSpPr>
          <p:spPr bwMode="auto">
            <a:xfrm>
              <a:off x="476" y="3349"/>
              <a:ext cx="477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4" name="Line 35"/>
            <p:cNvSpPr>
              <a:spLocks noChangeShapeType="1"/>
            </p:cNvSpPr>
            <p:nvPr/>
          </p:nvSpPr>
          <p:spPr bwMode="auto">
            <a:xfrm>
              <a:off x="476" y="709"/>
              <a:ext cx="0" cy="26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5" name="Line 36"/>
            <p:cNvSpPr>
              <a:spLocks noChangeShapeType="1"/>
            </p:cNvSpPr>
            <p:nvPr/>
          </p:nvSpPr>
          <p:spPr bwMode="auto">
            <a:xfrm>
              <a:off x="1837" y="709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6" name="Line 38"/>
            <p:cNvSpPr>
              <a:spLocks noChangeShapeType="1"/>
            </p:cNvSpPr>
            <p:nvPr/>
          </p:nvSpPr>
          <p:spPr bwMode="auto">
            <a:xfrm>
              <a:off x="3545" y="709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7" name="Line 40"/>
            <p:cNvSpPr>
              <a:spLocks noChangeShapeType="1"/>
            </p:cNvSpPr>
            <p:nvPr/>
          </p:nvSpPr>
          <p:spPr bwMode="auto">
            <a:xfrm>
              <a:off x="5253" y="709"/>
              <a:ext cx="0" cy="26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8" name="Line 56"/>
            <p:cNvSpPr>
              <a:spLocks noChangeShapeType="1"/>
            </p:cNvSpPr>
            <p:nvPr/>
          </p:nvSpPr>
          <p:spPr bwMode="auto">
            <a:xfrm>
              <a:off x="1837" y="1117"/>
              <a:ext cx="34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39" name="Line 61"/>
            <p:cNvSpPr>
              <a:spLocks noChangeShapeType="1"/>
            </p:cNvSpPr>
            <p:nvPr/>
          </p:nvSpPr>
          <p:spPr bwMode="auto">
            <a:xfrm>
              <a:off x="2691" y="1117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40" name="Line 64"/>
            <p:cNvSpPr>
              <a:spLocks noChangeShapeType="1"/>
            </p:cNvSpPr>
            <p:nvPr/>
          </p:nvSpPr>
          <p:spPr bwMode="auto">
            <a:xfrm>
              <a:off x="4399" y="1117"/>
              <a:ext cx="0" cy="2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98" name="Rectangle 74"/>
          <p:cNvSpPr>
            <a:spLocks noChangeArrowheads="1"/>
          </p:cNvSpPr>
          <p:nvPr/>
        </p:nvSpPr>
        <p:spPr bwMode="auto">
          <a:xfrm>
            <a:off x="3332163" y="3427413"/>
            <a:ext cx="1039812" cy="431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-ю (-у)</a:t>
            </a:r>
          </a:p>
        </p:txBody>
      </p:sp>
      <p:sp>
        <p:nvSpPr>
          <p:cNvPr id="26701" name="Rectangle 77"/>
          <p:cNvSpPr>
            <a:spLocks noChangeArrowheads="1"/>
          </p:cNvSpPr>
          <p:nvPr/>
        </p:nvSpPr>
        <p:spPr bwMode="auto">
          <a:xfrm>
            <a:off x="3470275" y="4364038"/>
            <a:ext cx="831850" cy="431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-ёшь</a:t>
            </a:r>
          </a:p>
        </p:txBody>
      </p:sp>
      <p:sp>
        <p:nvSpPr>
          <p:cNvPr id="26702" name="Rectangle 78"/>
          <p:cNvSpPr>
            <a:spLocks noChangeArrowheads="1"/>
          </p:cNvSpPr>
          <p:nvPr/>
        </p:nvSpPr>
        <p:spPr bwMode="auto">
          <a:xfrm>
            <a:off x="3470275" y="5443538"/>
            <a:ext cx="669925" cy="36195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-ёт</a:t>
            </a:r>
          </a:p>
        </p:txBody>
      </p:sp>
      <p:sp>
        <p:nvSpPr>
          <p:cNvPr id="26703" name="Rectangle 79"/>
          <p:cNvSpPr>
            <a:spLocks noChangeArrowheads="1"/>
          </p:cNvSpPr>
          <p:nvPr/>
        </p:nvSpPr>
        <p:spPr bwMode="auto">
          <a:xfrm>
            <a:off x="4786313" y="3427413"/>
            <a:ext cx="722312" cy="433387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-ём</a:t>
            </a:r>
          </a:p>
        </p:txBody>
      </p:sp>
      <p:sp>
        <p:nvSpPr>
          <p:cNvPr id="26704" name="Rectangle 80"/>
          <p:cNvSpPr>
            <a:spLocks noChangeArrowheads="1"/>
          </p:cNvSpPr>
          <p:nvPr/>
        </p:nvSpPr>
        <p:spPr bwMode="auto">
          <a:xfrm>
            <a:off x="5895975" y="3427413"/>
            <a:ext cx="981075" cy="433387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-у (-ю)</a:t>
            </a:r>
          </a:p>
        </p:txBody>
      </p:sp>
      <p:sp>
        <p:nvSpPr>
          <p:cNvPr id="26705" name="Rectangle 81"/>
          <p:cNvSpPr>
            <a:spLocks noChangeArrowheads="1"/>
          </p:cNvSpPr>
          <p:nvPr/>
        </p:nvSpPr>
        <p:spPr bwMode="auto">
          <a:xfrm>
            <a:off x="6011863" y="5445125"/>
            <a:ext cx="720725" cy="431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-ит</a:t>
            </a:r>
          </a:p>
        </p:txBody>
      </p:sp>
      <p:sp>
        <p:nvSpPr>
          <p:cNvPr id="26706" name="Rectangle 82"/>
          <p:cNvSpPr>
            <a:spLocks noChangeArrowheads="1"/>
          </p:cNvSpPr>
          <p:nvPr/>
        </p:nvSpPr>
        <p:spPr bwMode="auto">
          <a:xfrm>
            <a:off x="7348538" y="3427413"/>
            <a:ext cx="679450" cy="433387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-им</a:t>
            </a:r>
          </a:p>
        </p:txBody>
      </p:sp>
      <p:sp>
        <p:nvSpPr>
          <p:cNvPr id="26707" name="Rectangle 83"/>
          <p:cNvSpPr>
            <a:spLocks noChangeArrowheads="1"/>
          </p:cNvSpPr>
          <p:nvPr/>
        </p:nvSpPr>
        <p:spPr bwMode="auto">
          <a:xfrm>
            <a:off x="7308850" y="4365625"/>
            <a:ext cx="792163" cy="431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-ите</a:t>
            </a:r>
          </a:p>
        </p:txBody>
      </p:sp>
      <p:sp>
        <p:nvSpPr>
          <p:cNvPr id="26708" name="Rectangle 84"/>
          <p:cNvSpPr>
            <a:spLocks noChangeArrowheads="1"/>
          </p:cNvSpPr>
          <p:nvPr/>
        </p:nvSpPr>
        <p:spPr bwMode="auto">
          <a:xfrm>
            <a:off x="7308850" y="5445125"/>
            <a:ext cx="762000" cy="431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-ят</a:t>
            </a:r>
          </a:p>
        </p:txBody>
      </p:sp>
      <p:sp>
        <p:nvSpPr>
          <p:cNvPr id="26709" name="Rectangle 85"/>
          <p:cNvSpPr>
            <a:spLocks noChangeArrowheads="1"/>
          </p:cNvSpPr>
          <p:nvPr/>
        </p:nvSpPr>
        <p:spPr bwMode="auto">
          <a:xfrm>
            <a:off x="5940425" y="4365625"/>
            <a:ext cx="830263" cy="4318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-ишь</a:t>
            </a:r>
          </a:p>
        </p:txBody>
      </p:sp>
      <p:sp>
        <p:nvSpPr>
          <p:cNvPr id="26710" name="Rectangle 86"/>
          <p:cNvSpPr>
            <a:spLocks noChangeArrowheads="1"/>
          </p:cNvSpPr>
          <p:nvPr/>
        </p:nvSpPr>
        <p:spPr bwMode="auto">
          <a:xfrm>
            <a:off x="4643438" y="4365625"/>
            <a:ext cx="768350" cy="43021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-ёте</a:t>
            </a:r>
          </a:p>
        </p:txBody>
      </p:sp>
      <p:sp>
        <p:nvSpPr>
          <p:cNvPr id="26711" name="Rectangle 87"/>
          <p:cNvSpPr>
            <a:spLocks noChangeArrowheads="1"/>
          </p:cNvSpPr>
          <p:nvPr/>
        </p:nvSpPr>
        <p:spPr bwMode="auto">
          <a:xfrm>
            <a:off x="4643438" y="5445125"/>
            <a:ext cx="792162" cy="360363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-ют</a:t>
            </a:r>
          </a:p>
        </p:txBody>
      </p:sp>
      <p:sp>
        <p:nvSpPr>
          <p:cNvPr id="42000" name="WordArt 88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0645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Окончания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личных форм глагола</a:t>
            </a:r>
          </a:p>
        </p:txBody>
      </p:sp>
      <p:pic>
        <p:nvPicPr>
          <p:cNvPr id="26717" name="Picture 93" descr="lines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844675"/>
            <a:ext cx="7272337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8" name="Picture 94" descr="lines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6299200" y="3933825"/>
            <a:ext cx="424973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0" name="Picture 96" descr="lines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6021388"/>
            <a:ext cx="7272337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1" name="Picture 97" descr="lines2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-1046162" y="3933825"/>
            <a:ext cx="4249738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2" name="Picture 98" descr="dis3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916113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AutoShape 100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42007" name="Picture 101" descr="002">
            <a:hlinkClick r:id="rId6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50" y="5949950"/>
            <a:ext cx="7191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98" grpId="0" animBg="1"/>
      <p:bldP spid="26701" grpId="0" animBg="1"/>
      <p:bldP spid="26702" grpId="0" animBg="1"/>
      <p:bldP spid="26703" grpId="0" animBg="1"/>
      <p:bldP spid="26704" grpId="0" animBg="1"/>
      <p:bldP spid="26705" grpId="0" animBg="1"/>
      <p:bldP spid="26706" grpId="0" animBg="1"/>
      <p:bldP spid="26707" grpId="0" animBg="1"/>
      <p:bldP spid="26708" grpId="0" animBg="1"/>
      <p:bldP spid="26709" grpId="0" animBg="1"/>
      <p:bldP spid="26710" grpId="0" animBg="1"/>
      <p:bldP spid="267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00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13752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50000">
                      <a:srgbClr val="FFFF99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Arial"/>
                <a:cs typeface="Arial"/>
              </a:rPr>
              <a:t>               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419475" y="2565400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0"/>
              <a:t>настоящее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179388" y="2636838"/>
            <a:ext cx="270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прошедшее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877050" y="2565400"/>
            <a:ext cx="2054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будущее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779838" y="3500438"/>
            <a:ext cx="169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0"/>
              <a:t>момент речи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663575" y="4451350"/>
            <a:ext cx="1408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читал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3922713" y="4483100"/>
            <a:ext cx="1484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читаю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6156325" y="4508500"/>
            <a:ext cx="2701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буду читать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1403350" y="36449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>
            <a:off x="4572000" y="3860800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7739063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9720" name="Picture 24" descr="lines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3"/>
            <a:ext cx="40005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1" name="Picture 25" descr="lines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400050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356100" y="3284538"/>
            <a:ext cx="287338" cy="2159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9722" name="Picture 26" descr="vinni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013325"/>
            <a:ext cx="12255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4" name="Picture 28" descr="vinni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0113" y="5013325"/>
            <a:ext cx="12239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5" name="Picture 29" descr="vinni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659563" y="5013325"/>
            <a:ext cx="122396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AutoShape 31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43028" name="Picture 32" descr="002">
            <a:hlinkClick r:id="rId6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01013" y="5949950"/>
            <a:ext cx="719137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4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40"/>
                            </p:stCondLst>
                            <p:childTnLst>
                              <p:par>
                                <p:cTn id="3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4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4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4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8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80"/>
                            </p:stCondLst>
                            <p:childTnLst>
                              <p:par>
                                <p:cTn id="5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8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98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48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2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9705" grpId="0"/>
      <p:bldP spid="29706" grpId="0"/>
      <p:bldP spid="29707" grpId="0"/>
      <p:bldP spid="29709" grpId="0"/>
      <p:bldP spid="29710" grpId="0"/>
      <p:bldP spid="29711" grpId="0" animBg="1"/>
      <p:bldP spid="29712" grpId="0" animBg="1"/>
      <p:bldP spid="29713" grpId="0" animBg="1"/>
      <p:bldP spid="2970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CC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WordArt 5">
            <a:hlinkClick r:id="rId2" action="ppaction://hlinksldjump" tooltip="жми сюда"/>
          </p:cNvPr>
          <p:cNvSpPr>
            <a:spLocks noChangeArrowheads="1" noChangeShapeType="1" noTextEdit="1"/>
          </p:cNvSpPr>
          <p:nvPr/>
        </p:nvSpPr>
        <p:spPr bwMode="auto">
          <a:xfrm>
            <a:off x="611188" y="1989138"/>
            <a:ext cx="576103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изъявительное</a:t>
            </a:r>
          </a:p>
        </p:txBody>
      </p:sp>
      <p:sp>
        <p:nvSpPr>
          <p:cNvPr id="28678" name="WordArt 6">
            <a:hlinkClick r:id="rId3" action="ppaction://hlinksldjump" tooltip="жми сюда"/>
          </p:cNvPr>
          <p:cNvSpPr>
            <a:spLocks noChangeArrowheads="1" noChangeShapeType="1" noTextEdit="1"/>
          </p:cNvSpPr>
          <p:nvPr/>
        </p:nvSpPr>
        <p:spPr bwMode="auto">
          <a:xfrm>
            <a:off x="3132138" y="3357563"/>
            <a:ext cx="44640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условное</a:t>
            </a:r>
          </a:p>
        </p:txBody>
      </p:sp>
      <p:sp>
        <p:nvSpPr>
          <p:cNvPr id="28679" name="WordArt 7">
            <a:hlinkClick r:id="rId4" action="ppaction://hlinksldjump" tooltip="жми сюда"/>
          </p:cNvPr>
          <p:cNvSpPr>
            <a:spLocks noChangeArrowheads="1" noChangeShapeType="1" noTextEdit="1"/>
          </p:cNvSpPr>
          <p:nvPr/>
        </p:nvSpPr>
        <p:spPr bwMode="auto">
          <a:xfrm>
            <a:off x="2411413" y="4797425"/>
            <a:ext cx="61214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повелительное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468313" y="0"/>
            <a:ext cx="8424862" cy="1773238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WordArt 9"/>
          <p:cNvSpPr>
            <a:spLocks noChangeArrowheads="1" noChangeShapeType="1" noTextEdit="1"/>
          </p:cNvSpPr>
          <p:nvPr/>
        </p:nvSpPr>
        <p:spPr bwMode="auto">
          <a:xfrm>
            <a:off x="900113" y="404813"/>
            <a:ext cx="741680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Arial"/>
                <a:cs typeface="Arial"/>
              </a:rPr>
              <a:t>Н А К Л О Н Е Н И Е </a:t>
            </a:r>
          </a:p>
        </p:txBody>
      </p:sp>
      <p:pic>
        <p:nvPicPr>
          <p:cNvPr id="44039" name="Picture 10" descr="child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2133600"/>
            <a:ext cx="1162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AutoShape 12">
            <a:hlinkClick r:id="rId6" action="ppaction://hlinksldjump" highlightClick="1">
              <a:snd r:embed="rId7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44041" name="Picture 13" descr="002">
            <a:hlinkClick r:id="rId8" action="ppaction://hlinksldjump" tooltip="назад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72450" y="5949950"/>
            <a:ext cx="719138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DB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DB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DB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4"/>
          <p:cNvSpPr>
            <a:spLocks noChangeArrowheads="1" noChangeShapeType="1" noTextEdit="1"/>
          </p:cNvSpPr>
          <p:nvPr/>
        </p:nvSpPr>
        <p:spPr bwMode="auto">
          <a:xfrm>
            <a:off x="1476375" y="476250"/>
            <a:ext cx="58324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Изъявительное</a:t>
            </a: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2751138" y="1498600"/>
            <a:ext cx="267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наклонение</a:t>
            </a:r>
          </a:p>
        </p:txBody>
      </p:sp>
      <p:sp>
        <p:nvSpPr>
          <p:cNvPr id="45060" name="Text Box 6"/>
          <p:cNvSpPr txBox="1">
            <a:spLocks noChangeArrowheads="1"/>
          </p:cNvSpPr>
          <p:nvPr/>
        </p:nvSpPr>
        <p:spPr bwMode="auto">
          <a:xfrm>
            <a:off x="1258888" y="2205038"/>
            <a:ext cx="6608762" cy="519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- действие происходит на самом деле.</a:t>
            </a:r>
          </a:p>
        </p:txBody>
      </p:sp>
      <p:sp>
        <p:nvSpPr>
          <p:cNvPr id="45061" name="Text Box 7"/>
          <p:cNvSpPr txBox="1">
            <a:spLocks noChangeArrowheads="1"/>
          </p:cNvSpPr>
          <p:nvPr/>
        </p:nvSpPr>
        <p:spPr bwMode="auto">
          <a:xfrm>
            <a:off x="2555875" y="2997200"/>
            <a:ext cx="4016375" cy="5191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 i="1"/>
              <a:t>Мне </a:t>
            </a:r>
            <a:r>
              <a:rPr lang="ru-RU" i="1"/>
              <a:t>подарили</a:t>
            </a:r>
            <a:r>
              <a:rPr lang="ru-RU" b="0" i="1"/>
              <a:t> собаку.</a:t>
            </a:r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755650" y="3860800"/>
            <a:ext cx="7632700" cy="2736850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Глаголы в форме изъявительного 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наклонения 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изменяются по временам.</a:t>
            </a:r>
          </a:p>
          <a:p>
            <a:pPr algn="ctr">
              <a:defRPr/>
            </a:pPr>
            <a:endParaRPr lang="ru-RU" b="0"/>
          </a:p>
        </p:txBody>
      </p:sp>
      <p:pic>
        <p:nvPicPr>
          <p:cNvPr id="45063" name="Picture 12" descr="dog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852738"/>
            <a:ext cx="12954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3" descr="child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1844675"/>
            <a:ext cx="1162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AutoShape 15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/>
          <p:cNvSpPr>
            <a:spLocks noChangeArrowheads="1" noChangeShapeType="1" noTextEdit="1"/>
          </p:cNvSpPr>
          <p:nvPr/>
        </p:nvSpPr>
        <p:spPr bwMode="auto">
          <a:xfrm>
            <a:off x="2700338" y="260350"/>
            <a:ext cx="58324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Условное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924300" y="1341438"/>
            <a:ext cx="267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наклонение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331913" y="1989138"/>
            <a:ext cx="6805612" cy="9461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b="0"/>
              <a:t>о действии говорится как о желаемом, </a:t>
            </a:r>
          </a:p>
          <a:p>
            <a:r>
              <a:rPr lang="ru-RU" b="0"/>
              <a:t>                     возможном.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95513" y="2997200"/>
            <a:ext cx="4624387" cy="5191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Подарили бы</a:t>
            </a:r>
            <a:r>
              <a:rPr lang="ru-RU" b="0" i="1"/>
              <a:t> мне собаку.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250825" y="3141663"/>
            <a:ext cx="8497888" cy="3716337"/>
          </a:xfrm>
          <a:prstGeom prst="horizontalScroll">
            <a:avLst>
              <a:gd name="adj" fmla="val 12500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Глаголы в форме условного наклонения 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по временам не изменяются.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Форма условного наклонения образуется при 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помощи слова в форме прошедшего времени </a:t>
            </a:r>
          </a:p>
          <a:p>
            <a:pPr algn="ctr"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и частицы </a:t>
            </a:r>
            <a:r>
              <a:rPr lang="ru-RU" i="1">
                <a:effectLst>
                  <a:outerShdw blurRad="38100" dist="38100" dir="2700000" algn="tl">
                    <a:srgbClr val="FFFFFF"/>
                  </a:outerShdw>
                </a:effectLst>
              </a:rPr>
              <a:t>бы</a:t>
            </a: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 .</a:t>
            </a:r>
          </a:p>
          <a:p>
            <a:pPr algn="ctr">
              <a:defRPr/>
            </a:pPr>
            <a:endParaRPr lang="ru-RU" b="0"/>
          </a:p>
        </p:txBody>
      </p:sp>
      <p:pic>
        <p:nvPicPr>
          <p:cNvPr id="32776" name="Picture 8" descr="child7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133600"/>
            <a:ext cx="103981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755650" y="188913"/>
            <a:ext cx="1871663" cy="1655762"/>
          </a:xfrm>
          <a:prstGeom prst="cloudCallout">
            <a:avLst>
              <a:gd name="adj1" fmla="val -47796"/>
              <a:gd name="adj2" fmla="val 61315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32778" name="Picture 10" descr="dog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0350"/>
            <a:ext cx="13684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0" name="AutoShape 12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3" grpId="0" animBg="1"/>
      <p:bldP spid="32774" grpId="0" animBg="1"/>
      <p:bldP spid="3277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100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9388" y="3644900"/>
            <a:ext cx="8642350" cy="3213100"/>
            <a:chOff x="113" y="2296"/>
            <a:chExt cx="5444" cy="2024"/>
          </a:xfrm>
        </p:grpSpPr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113" y="2296"/>
              <a:ext cx="5444" cy="2024"/>
            </a:xfrm>
            <a:prstGeom prst="horizontalScroll">
              <a:avLst>
                <a:gd name="adj" fmla="val 12500"/>
              </a:avLst>
            </a:prstGeom>
            <a:solidFill>
              <a:srgbClr val="FFCCFF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ru-RU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Глаголы в форме повелительного наклонения </a:t>
              </a:r>
            </a:p>
            <a:p>
              <a:pPr algn="ctr">
                <a:defRPr/>
              </a:pPr>
              <a:r>
                <a:rPr lang="ru-RU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Не изменяются по временам. </a:t>
              </a:r>
            </a:p>
            <a:p>
              <a:pPr algn="ctr">
                <a:defRPr/>
              </a:pPr>
              <a:r>
                <a:rPr lang="ru-RU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Форма повелительного наклонения образуется </a:t>
              </a:r>
            </a:p>
            <a:p>
              <a:pPr algn="ctr">
                <a:defRPr/>
              </a:pPr>
              <a:r>
                <a:rPr lang="ru-RU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от основы настоящего  (будущего) времени</a:t>
              </a:r>
            </a:p>
            <a:p>
              <a:pPr algn="ctr">
                <a:defRPr/>
              </a:pPr>
              <a:r>
                <a:rPr lang="ru-RU" b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при помощи суффикса  -</a:t>
              </a:r>
              <a:r>
                <a:rPr lang="ru-RU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и</a:t>
              </a:r>
              <a:r>
                <a:rPr lang="ru-RU" b="0" i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: убери , сними</a:t>
              </a:r>
              <a:endParaRPr lang="ru-RU" b="0" i="1"/>
            </a:p>
          </p:txBody>
        </p:sp>
        <p:sp>
          <p:nvSpPr>
            <p:cNvPr id="47115" name="AutoShape 16"/>
            <p:cNvSpPr>
              <a:spLocks/>
            </p:cNvSpPr>
            <p:nvPr/>
          </p:nvSpPr>
          <p:spPr bwMode="auto">
            <a:xfrm rot="5374867" flipV="1">
              <a:off x="3805" y="3685"/>
              <a:ext cx="99" cy="498"/>
            </a:xfrm>
            <a:prstGeom prst="rightBracket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7116" name="Group 10"/>
            <p:cNvGrpSpPr>
              <a:grpSpLocks/>
            </p:cNvGrpSpPr>
            <p:nvPr/>
          </p:nvGrpSpPr>
          <p:grpSpPr bwMode="auto">
            <a:xfrm>
              <a:off x="4105" y="3657"/>
              <a:ext cx="136" cy="151"/>
              <a:chOff x="4150" y="3475"/>
              <a:chExt cx="91" cy="137"/>
            </a:xfrm>
          </p:grpSpPr>
          <p:sp>
            <p:nvSpPr>
              <p:cNvPr id="47121" name="Line 7"/>
              <p:cNvSpPr>
                <a:spLocks noChangeShapeType="1"/>
              </p:cNvSpPr>
              <p:nvPr/>
            </p:nvSpPr>
            <p:spPr bwMode="auto">
              <a:xfrm flipV="1">
                <a:off x="4150" y="3475"/>
                <a:ext cx="61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2" name="Line 8"/>
              <p:cNvSpPr>
                <a:spLocks noChangeShapeType="1"/>
              </p:cNvSpPr>
              <p:nvPr/>
            </p:nvSpPr>
            <p:spPr bwMode="auto">
              <a:xfrm>
                <a:off x="4195" y="3475"/>
                <a:ext cx="46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7117" name="Group 11"/>
            <p:cNvGrpSpPr>
              <a:grpSpLocks/>
            </p:cNvGrpSpPr>
            <p:nvPr/>
          </p:nvGrpSpPr>
          <p:grpSpPr bwMode="auto">
            <a:xfrm>
              <a:off x="4921" y="3657"/>
              <a:ext cx="136" cy="149"/>
              <a:chOff x="4150" y="3475"/>
              <a:chExt cx="91" cy="137"/>
            </a:xfrm>
          </p:grpSpPr>
          <p:sp>
            <p:nvSpPr>
              <p:cNvPr id="47119" name="Line 12"/>
              <p:cNvSpPr>
                <a:spLocks noChangeShapeType="1"/>
              </p:cNvSpPr>
              <p:nvPr/>
            </p:nvSpPr>
            <p:spPr bwMode="auto">
              <a:xfrm flipV="1">
                <a:off x="4150" y="3475"/>
                <a:ext cx="61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120" name="Line 13"/>
              <p:cNvSpPr>
                <a:spLocks noChangeShapeType="1"/>
              </p:cNvSpPr>
              <p:nvPr/>
            </p:nvSpPr>
            <p:spPr bwMode="auto">
              <a:xfrm>
                <a:off x="4195" y="3475"/>
                <a:ext cx="46" cy="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7118" name="AutoShape 17"/>
            <p:cNvSpPr>
              <a:spLocks/>
            </p:cNvSpPr>
            <p:nvPr/>
          </p:nvSpPr>
          <p:spPr bwMode="auto">
            <a:xfrm rot="5374867" flipV="1">
              <a:off x="4599" y="3662"/>
              <a:ext cx="99" cy="544"/>
            </a:xfrm>
            <a:prstGeom prst="rightBracket">
              <a:avLst>
                <a:gd name="adj" fmla="val 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07" name="WordArt 2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648017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Повелительное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2987675" y="1412875"/>
            <a:ext cx="2679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наклонение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58888" y="2205038"/>
            <a:ext cx="6264275" cy="519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b="0"/>
              <a:t> обозначает совет, просьбу, приказ.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484438" y="3068638"/>
            <a:ext cx="4078287" cy="519112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/>
              <a:t>Подарите </a:t>
            </a:r>
            <a:r>
              <a:rPr lang="ru-RU" b="0" i="1"/>
              <a:t>мне собаку!</a:t>
            </a:r>
          </a:p>
        </p:txBody>
      </p:sp>
      <p:pic>
        <p:nvPicPr>
          <p:cNvPr id="33813" name="Picture 21" descr="dog5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349500"/>
            <a:ext cx="14573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AutoShape 25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847013" y="6497638"/>
            <a:ext cx="129698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47113" name="Picture 26" descr="child4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2060575"/>
            <a:ext cx="1131888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"/>
                            </p:stCondLst>
                            <p:childTnLst>
                              <p:par>
                                <p:cTn id="1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8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66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4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9834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Н А Р Е Ч И Е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00113" y="1484313"/>
            <a:ext cx="7200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0"/>
              <a:t> </a:t>
            </a:r>
            <a:r>
              <a:rPr lang="ru-RU" sz="4000" b="0">
                <a:effectLst>
                  <a:outerShdw blurRad="38100" dist="38100" dir="2700000" algn="tl">
                    <a:srgbClr val="FFFFFF"/>
                  </a:outerShdw>
                </a:effectLst>
              </a:rPr>
              <a:t>- неизменяемая  часть  речи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1079500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Где? 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23850" y="3140075"/>
            <a:ext cx="1173163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Куда?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23850" y="4003675"/>
            <a:ext cx="1323975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Когда?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50825" y="4868863"/>
            <a:ext cx="1562100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Откуда?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568450" y="2276475"/>
            <a:ext cx="2832100" cy="519113"/>
            <a:chOff x="988" y="1434"/>
            <a:chExt cx="1784" cy="327"/>
          </a:xfrm>
        </p:grpSpPr>
        <p:sp>
          <p:nvSpPr>
            <p:cNvPr id="48161" name="Line 13"/>
            <p:cNvSpPr>
              <a:spLocks noChangeShapeType="1"/>
            </p:cNvSpPr>
            <p:nvPr/>
          </p:nvSpPr>
          <p:spPr bwMode="auto">
            <a:xfrm>
              <a:off x="988" y="1636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2" name="Text Box 14"/>
            <p:cNvSpPr txBox="1">
              <a:spLocks noChangeArrowheads="1"/>
            </p:cNvSpPr>
            <p:nvPr/>
          </p:nvSpPr>
          <p:spPr bwMode="auto">
            <a:xfrm>
              <a:off x="1247" y="1434"/>
              <a:ext cx="15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близко, сбоку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619250" y="3068638"/>
            <a:ext cx="2882900" cy="519112"/>
            <a:chOff x="1020" y="1933"/>
            <a:chExt cx="1816" cy="327"/>
          </a:xfrm>
        </p:grpSpPr>
        <p:sp>
          <p:nvSpPr>
            <p:cNvPr id="48159" name="Line 15"/>
            <p:cNvSpPr>
              <a:spLocks noChangeShapeType="1"/>
            </p:cNvSpPr>
            <p:nvPr/>
          </p:nvSpPr>
          <p:spPr bwMode="auto">
            <a:xfrm>
              <a:off x="1020" y="2114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60" name="Text Box 16"/>
            <p:cNvSpPr txBox="1">
              <a:spLocks noChangeArrowheads="1"/>
            </p:cNvSpPr>
            <p:nvPr/>
          </p:nvSpPr>
          <p:spPr bwMode="auto">
            <a:xfrm>
              <a:off x="1247" y="1933"/>
              <a:ext cx="15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налево, вверх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692275" y="3933825"/>
            <a:ext cx="3055938" cy="519113"/>
            <a:chOff x="1066" y="2478"/>
            <a:chExt cx="1925" cy="327"/>
          </a:xfrm>
        </p:grpSpPr>
        <p:sp>
          <p:nvSpPr>
            <p:cNvPr id="48157" name="Line 17"/>
            <p:cNvSpPr>
              <a:spLocks noChangeShapeType="1"/>
            </p:cNvSpPr>
            <p:nvPr/>
          </p:nvSpPr>
          <p:spPr bwMode="auto">
            <a:xfrm>
              <a:off x="1066" y="2704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8" name="Text Box 18"/>
            <p:cNvSpPr txBox="1">
              <a:spLocks noChangeArrowheads="1"/>
            </p:cNvSpPr>
            <p:nvPr/>
          </p:nvSpPr>
          <p:spPr bwMode="auto">
            <a:xfrm>
              <a:off x="1202" y="2478"/>
              <a:ext cx="17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сегодня, поздно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1835150" y="4837113"/>
            <a:ext cx="1981200" cy="519112"/>
            <a:chOff x="1156" y="3047"/>
            <a:chExt cx="1248" cy="327"/>
          </a:xfrm>
        </p:grpSpPr>
        <p:sp>
          <p:nvSpPr>
            <p:cNvPr id="48155" name="Line 19"/>
            <p:cNvSpPr>
              <a:spLocks noChangeShapeType="1"/>
            </p:cNvSpPr>
            <p:nvPr/>
          </p:nvSpPr>
          <p:spPr bwMode="auto">
            <a:xfrm>
              <a:off x="1156" y="324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6" name="Text Box 20"/>
            <p:cNvSpPr txBox="1">
              <a:spLocks noChangeArrowheads="1"/>
            </p:cNvSpPr>
            <p:nvPr/>
          </p:nvSpPr>
          <p:spPr bwMode="auto">
            <a:xfrm>
              <a:off x="1325" y="3047"/>
              <a:ext cx="107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издалека</a:t>
              </a:r>
            </a:p>
          </p:txBody>
        </p:sp>
      </p:grp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932363" y="2638425"/>
            <a:ext cx="942975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Как?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859338" y="3430588"/>
            <a:ext cx="1423987" cy="519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Зачем?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932363" y="4365625"/>
            <a:ext cx="1643062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Почему?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940425" y="2565400"/>
            <a:ext cx="1498600" cy="519113"/>
            <a:chOff x="3742" y="1616"/>
            <a:chExt cx="944" cy="327"/>
          </a:xfrm>
        </p:grpSpPr>
        <p:sp>
          <p:nvSpPr>
            <p:cNvPr id="48153" name="Line 21"/>
            <p:cNvSpPr>
              <a:spLocks noChangeShapeType="1"/>
            </p:cNvSpPr>
            <p:nvPr/>
          </p:nvSpPr>
          <p:spPr bwMode="auto">
            <a:xfrm>
              <a:off x="3742" y="1798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4" name="Text Box 22"/>
            <p:cNvSpPr txBox="1">
              <a:spLocks noChangeArrowheads="1"/>
            </p:cNvSpPr>
            <p:nvPr/>
          </p:nvSpPr>
          <p:spPr bwMode="auto">
            <a:xfrm>
              <a:off x="3923" y="1616"/>
              <a:ext cx="7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смело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6372225" y="3398838"/>
            <a:ext cx="2409825" cy="519112"/>
            <a:chOff x="4014" y="2141"/>
            <a:chExt cx="1518" cy="327"/>
          </a:xfrm>
        </p:grpSpPr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>
              <a:off x="4014" y="234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2" name="Text Box 24"/>
            <p:cNvSpPr txBox="1">
              <a:spLocks noChangeArrowheads="1"/>
            </p:cNvSpPr>
            <p:nvPr/>
          </p:nvSpPr>
          <p:spPr bwMode="auto">
            <a:xfrm>
              <a:off x="4183" y="2141"/>
              <a:ext cx="1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специально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6659563" y="4333875"/>
            <a:ext cx="1960562" cy="519113"/>
            <a:chOff x="4195" y="2730"/>
            <a:chExt cx="1235" cy="327"/>
          </a:xfrm>
        </p:grpSpPr>
        <p:sp>
          <p:nvSpPr>
            <p:cNvPr id="48149" name="Line 25"/>
            <p:cNvSpPr>
              <a:spLocks noChangeShapeType="1"/>
            </p:cNvSpPr>
            <p:nvPr/>
          </p:nvSpPr>
          <p:spPr bwMode="auto">
            <a:xfrm>
              <a:off x="4195" y="2932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50" name="Text Box 26"/>
            <p:cNvSpPr txBox="1">
              <a:spLocks noChangeArrowheads="1"/>
            </p:cNvSpPr>
            <p:nvPr/>
          </p:nvSpPr>
          <p:spPr bwMode="auto">
            <a:xfrm>
              <a:off x="4319" y="2730"/>
              <a:ext cx="111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поневоле</a:t>
              </a:r>
            </a:p>
          </p:txBody>
        </p:sp>
      </p:grpSp>
      <p:sp>
        <p:nvSpPr>
          <p:cNvPr id="27677" name="WordArt 29"/>
          <p:cNvSpPr>
            <a:spLocks noChangeArrowheads="1" noChangeShapeType="1" noTextEdit="1"/>
          </p:cNvSpPr>
          <p:nvPr/>
        </p:nvSpPr>
        <p:spPr bwMode="auto">
          <a:xfrm>
            <a:off x="827088" y="5373688"/>
            <a:ext cx="7489825" cy="119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Наречие не изменяется,</a:t>
            </a:r>
          </a:p>
          <a:p>
            <a:pPr algn="ctr"/>
            <a:r>
              <a:rPr lang="ru-RU" sz="3600" kern="10">
                <a:ln w="63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то есть не склоняется и не спрягается.</a:t>
            </a:r>
          </a:p>
        </p:txBody>
      </p:sp>
      <p:pic>
        <p:nvPicPr>
          <p:cNvPr id="48147" name="Picture 38" descr="MALCHIK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7988" y="1557338"/>
            <a:ext cx="77946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8" name="AutoShape 40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993063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250" autoRev="1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hold"/>
                                        <p:tgtEl>
                                          <p:spTgt spid="27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animBg="1"/>
      <p:bldP spid="27655" grpId="0" animBg="1"/>
      <p:bldP spid="27656" grpId="0" animBg="1"/>
      <p:bldP spid="27658" grpId="0" animBg="1"/>
      <p:bldP spid="27657" grpId="0" animBg="1"/>
      <p:bldP spid="27659" grpId="0" animBg="1"/>
      <p:bldP spid="27660" grpId="0" animBg="1"/>
      <p:bldP spid="27677" grpId="0" animBg="1"/>
      <p:bldP spid="27677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4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9834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Н А Р Е Ч И Е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682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0"/>
              <a:t>Наречие может быть связано с</a:t>
            </a:r>
          </a:p>
        </p:txBody>
      </p:sp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22320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глаголом</a:t>
            </a:r>
          </a:p>
        </p:txBody>
      </p:sp>
      <p:sp>
        <p:nvSpPr>
          <p:cNvPr id="55303" name="WordArt 7"/>
          <p:cNvSpPr>
            <a:spLocks noChangeArrowheads="1" noChangeShapeType="1" noTextEdit="1"/>
          </p:cNvSpPr>
          <p:nvPr/>
        </p:nvSpPr>
        <p:spPr bwMode="auto">
          <a:xfrm>
            <a:off x="684213" y="3429000"/>
            <a:ext cx="230505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наречием</a:t>
            </a:r>
          </a:p>
        </p:txBody>
      </p:sp>
      <p:sp>
        <p:nvSpPr>
          <p:cNvPr id="55304" name="WordArt 8"/>
          <p:cNvSpPr>
            <a:spLocks noChangeArrowheads="1" noChangeShapeType="1" noTextEdit="1"/>
          </p:cNvSpPr>
          <p:nvPr/>
        </p:nvSpPr>
        <p:spPr bwMode="auto">
          <a:xfrm>
            <a:off x="611188" y="4437063"/>
            <a:ext cx="4392612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существительным</a:t>
            </a:r>
          </a:p>
        </p:txBody>
      </p:sp>
      <p:sp>
        <p:nvSpPr>
          <p:cNvPr id="55305" name="WordArt 9"/>
          <p:cNvSpPr>
            <a:spLocks noChangeArrowheads="1" noChangeShapeType="1" noTextEdit="1"/>
          </p:cNvSpPr>
          <p:nvPr/>
        </p:nvSpPr>
        <p:spPr bwMode="auto">
          <a:xfrm>
            <a:off x="611188" y="5516563"/>
            <a:ext cx="439261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прилагательным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7380288" y="17002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7740650" y="17002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flipH="1">
            <a:off x="3059113" y="2708275"/>
            <a:ext cx="4681537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7740650" y="1700213"/>
            <a:ext cx="0" cy="1008062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>
            <a:off x="7740650" y="2636838"/>
            <a:ext cx="0" cy="1008062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18" name="Line 22"/>
          <p:cNvSpPr>
            <a:spLocks noChangeShapeType="1"/>
          </p:cNvSpPr>
          <p:nvPr/>
        </p:nvSpPr>
        <p:spPr bwMode="auto">
          <a:xfrm flipH="1">
            <a:off x="3059113" y="3644900"/>
            <a:ext cx="4681537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21" name="Line 25"/>
          <p:cNvSpPr>
            <a:spLocks noChangeShapeType="1"/>
          </p:cNvSpPr>
          <p:nvPr/>
        </p:nvSpPr>
        <p:spPr bwMode="auto">
          <a:xfrm>
            <a:off x="7740650" y="3644900"/>
            <a:ext cx="0" cy="1008063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22" name="Line 26"/>
          <p:cNvSpPr>
            <a:spLocks noChangeShapeType="1"/>
          </p:cNvSpPr>
          <p:nvPr/>
        </p:nvSpPr>
        <p:spPr bwMode="auto">
          <a:xfrm flipH="1">
            <a:off x="5148263" y="4652963"/>
            <a:ext cx="2592387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23" name="Line 27"/>
          <p:cNvSpPr>
            <a:spLocks noChangeShapeType="1"/>
          </p:cNvSpPr>
          <p:nvPr/>
        </p:nvSpPr>
        <p:spPr bwMode="auto">
          <a:xfrm>
            <a:off x="7740650" y="4581525"/>
            <a:ext cx="0" cy="1150938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H="1">
            <a:off x="5148263" y="5734050"/>
            <a:ext cx="2592387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9170" name="AutoShape 34">
            <a:hlinkClick r:id="rId2" action="ppaction://hlinksldjump" highlightClick="1">
              <a:snd r:embed="rId3" name="wind.wav"/>
            </a:hlinkClick>
          </p:cNvPr>
          <p:cNvSpPr>
            <a:spLocks noChangeArrowheads="1"/>
          </p:cNvSpPr>
          <p:nvPr/>
        </p:nvSpPr>
        <p:spPr bwMode="auto">
          <a:xfrm>
            <a:off x="7993063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>
            <a:off x="7380288" y="1700213"/>
            <a:ext cx="360362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00"/>
                            </p:stCondLst>
                            <p:childTnLst>
                              <p:par>
                                <p:cTn id="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55302" grpId="0" animBg="1"/>
      <p:bldP spid="55303" grpId="0" animBg="1"/>
      <p:bldP spid="55304" grpId="0" animBg="1"/>
      <p:bldP spid="55305" grpId="0" animBg="1"/>
      <p:bldP spid="55306" grpId="0" animBg="1"/>
      <p:bldP spid="5530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66FF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4"/>
          <p:cNvSpPr>
            <a:spLocks noChangeArrowheads="1" noChangeShapeType="1" noTextEdit="1"/>
          </p:cNvSpPr>
          <p:nvPr/>
        </p:nvSpPr>
        <p:spPr bwMode="auto">
          <a:xfrm>
            <a:off x="1116013" y="404813"/>
            <a:ext cx="69834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Н А Р Е Ч И Е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116013" y="1268413"/>
            <a:ext cx="6483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Как часть речи наречие обозначает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7812088" y="1557338"/>
            <a:ext cx="792162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5867400" y="2492375"/>
            <a:ext cx="273685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>
            <a:off x="8604250" y="1557338"/>
            <a:ext cx="0" cy="935037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8604250" y="2420938"/>
            <a:ext cx="0" cy="1223962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7596188" y="3644900"/>
            <a:ext cx="100965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8604250" y="3644900"/>
            <a:ext cx="0" cy="1655763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5867400" y="5300663"/>
            <a:ext cx="273685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 type="triangle" w="med" len="med"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0825" y="1844675"/>
            <a:ext cx="5184775" cy="1008063"/>
            <a:chOff x="158" y="1162"/>
            <a:chExt cx="3266" cy="635"/>
          </a:xfrm>
        </p:grpSpPr>
        <p:sp>
          <p:nvSpPr>
            <p:cNvPr id="50198" name="AutoShape 20"/>
            <p:cNvSpPr>
              <a:spLocks noChangeArrowheads="1"/>
            </p:cNvSpPr>
            <p:nvPr/>
          </p:nvSpPr>
          <p:spPr bwMode="auto">
            <a:xfrm>
              <a:off x="158" y="1162"/>
              <a:ext cx="3266" cy="63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0199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431" y="1207"/>
              <a:ext cx="2382" cy="31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признак действия</a:t>
              </a:r>
            </a:p>
          </p:txBody>
        </p:sp>
        <p:sp>
          <p:nvSpPr>
            <p:cNvPr id="50200" name="Text Box 19"/>
            <p:cNvSpPr txBox="1">
              <a:spLocks noChangeArrowheads="1"/>
            </p:cNvSpPr>
            <p:nvPr/>
          </p:nvSpPr>
          <p:spPr bwMode="auto">
            <a:xfrm>
              <a:off x="295" y="1434"/>
              <a:ext cx="30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/>
                <a:t>(разговаривали </a:t>
              </a:r>
              <a:r>
                <a:rPr lang="ru-RU" i="1"/>
                <a:t>как?</a:t>
              </a:r>
              <a:r>
                <a:rPr lang="ru-RU" b="0"/>
                <a:t> долго)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79388" y="3068638"/>
            <a:ext cx="7129462" cy="1511300"/>
            <a:chOff x="158" y="1888"/>
            <a:chExt cx="4491" cy="952"/>
          </a:xfrm>
        </p:grpSpPr>
        <p:sp>
          <p:nvSpPr>
            <p:cNvPr id="50195" name="AutoShape 25"/>
            <p:cNvSpPr>
              <a:spLocks noChangeArrowheads="1"/>
            </p:cNvSpPr>
            <p:nvPr/>
          </p:nvSpPr>
          <p:spPr bwMode="auto">
            <a:xfrm>
              <a:off x="158" y="1888"/>
              <a:ext cx="4491" cy="9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b="0"/>
            </a:p>
            <a:p>
              <a:pPr algn="ctr"/>
              <a:endParaRPr lang="ru-RU" b="0"/>
            </a:p>
          </p:txBody>
        </p:sp>
        <p:sp>
          <p:nvSpPr>
            <p:cNvPr id="50196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385" y="1979"/>
              <a:ext cx="3583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признак другого признака</a:t>
              </a:r>
            </a:p>
          </p:txBody>
        </p:sp>
        <p:sp>
          <p:nvSpPr>
            <p:cNvPr id="50197" name="Text Box 23"/>
            <p:cNvSpPr txBox="1">
              <a:spLocks noChangeArrowheads="1"/>
            </p:cNvSpPr>
            <p:nvPr/>
          </p:nvSpPr>
          <p:spPr bwMode="auto">
            <a:xfrm>
              <a:off x="295" y="2205"/>
              <a:ext cx="426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0"/>
                <a:t>(интересный </a:t>
              </a:r>
              <a:r>
                <a:rPr lang="ru-RU" i="1"/>
                <a:t>в какой степени?</a:t>
              </a:r>
              <a:r>
                <a:rPr lang="ru-RU" b="0"/>
                <a:t> очень,</a:t>
              </a:r>
            </a:p>
            <a:p>
              <a:r>
                <a:rPr lang="ru-RU" b="0"/>
                <a:t>быстро </a:t>
              </a:r>
              <a:r>
                <a:rPr lang="ru-RU" i="1"/>
                <a:t>в какой мере?</a:t>
              </a:r>
              <a:r>
                <a:rPr lang="ru-RU" b="0"/>
                <a:t> слишком)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23850" y="4797425"/>
            <a:ext cx="5256213" cy="1095375"/>
            <a:chOff x="158" y="3339"/>
            <a:chExt cx="3311" cy="690"/>
          </a:xfrm>
        </p:grpSpPr>
        <p:sp>
          <p:nvSpPr>
            <p:cNvPr id="50192" name="AutoShape 21"/>
            <p:cNvSpPr>
              <a:spLocks noChangeArrowheads="1"/>
            </p:cNvSpPr>
            <p:nvPr/>
          </p:nvSpPr>
          <p:spPr bwMode="auto">
            <a:xfrm>
              <a:off x="158" y="3339"/>
              <a:ext cx="3311" cy="68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CCFF99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ru-RU" b="0"/>
            </a:p>
            <a:p>
              <a:pPr algn="ctr"/>
              <a:endParaRPr lang="ru-RU" b="0"/>
            </a:p>
          </p:txBody>
        </p:sp>
        <p:sp>
          <p:nvSpPr>
            <p:cNvPr id="5019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85" y="3430"/>
              <a:ext cx="2382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rgbClr val="FFFFFF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признак предмета</a:t>
              </a:r>
            </a:p>
          </p:txBody>
        </p:sp>
        <p:sp>
          <p:nvSpPr>
            <p:cNvPr id="50194" name="Text Box 26"/>
            <p:cNvSpPr txBox="1">
              <a:spLocks noChangeArrowheads="1"/>
            </p:cNvSpPr>
            <p:nvPr/>
          </p:nvSpPr>
          <p:spPr bwMode="auto">
            <a:xfrm>
              <a:off x="385" y="3702"/>
              <a:ext cx="258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0"/>
                <a:t>(яйцо </a:t>
              </a:r>
              <a:r>
                <a:rPr lang="ru-RU" i="1"/>
                <a:t> какое?  </a:t>
              </a:r>
              <a:r>
                <a:rPr lang="ru-RU" b="0"/>
                <a:t>всмятку)</a:t>
              </a:r>
            </a:p>
          </p:txBody>
        </p:sp>
      </p:grpSp>
      <p:pic>
        <p:nvPicPr>
          <p:cNvPr id="56350" name="Picture 30" descr="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37146">
            <a:off x="6011863" y="5445125"/>
            <a:ext cx="11525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1" name="AutoShape 32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812088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7920038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Мягкий знак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на конце наречий после шипящих.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16100" y="2028825"/>
            <a:ext cx="5973763" cy="9461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0"/>
              <a:t>После шипящих на конце наречий </a:t>
            </a:r>
          </a:p>
          <a:p>
            <a:pPr algn="ctr"/>
            <a:r>
              <a:rPr lang="ru-RU" b="0"/>
              <a:t>пишется </a:t>
            </a:r>
            <a:r>
              <a:rPr lang="ru-RU"/>
              <a:t>мягкий знак.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5288" y="3213100"/>
            <a:ext cx="8291512" cy="519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accent2"/>
                </a:solidFill>
              </a:rPr>
              <a:t>Прочь,  сплошь,  невмочь,  вскачь,  настежь.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403350" y="3860800"/>
            <a:ext cx="6553200" cy="1654175"/>
            <a:chOff x="884" y="2432"/>
            <a:chExt cx="4128" cy="1042"/>
          </a:xfrm>
        </p:grpSpPr>
        <p:sp>
          <p:nvSpPr>
            <p:cNvPr id="51207" name="Text Box 7"/>
            <p:cNvSpPr txBox="1">
              <a:spLocks noChangeArrowheads="1"/>
            </p:cNvSpPr>
            <p:nvPr/>
          </p:nvSpPr>
          <p:spPr bwMode="auto">
            <a:xfrm>
              <a:off x="884" y="2840"/>
              <a:ext cx="4128" cy="634"/>
            </a:xfrm>
            <a:prstGeom prst="rect">
              <a:avLst/>
            </a:prstGeom>
            <a:solidFill>
              <a:srgbClr val="CC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200">
                  <a:solidFill>
                    <a:srgbClr val="FF0066"/>
                  </a:solidFill>
                </a:rPr>
                <a:t>И С К Л Ю Ч Е Н И Я:</a:t>
              </a:r>
            </a:p>
            <a:p>
              <a:pPr algn="ctr"/>
              <a:r>
                <a:rPr lang="ru-RU" i="1"/>
                <a:t>Уж,    замуж,   невтерпёж.</a:t>
              </a:r>
            </a:p>
          </p:txBody>
        </p:sp>
        <p:pic>
          <p:nvPicPr>
            <p:cNvPr id="51208" name="Picture 9" descr="BELL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4" y="2840"/>
              <a:ext cx="32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11" descr="line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" y="2432"/>
              <a:ext cx="317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6" name="AutoShape 14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812088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42486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Фонетический анализ слова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088" y="1268413"/>
            <a:ext cx="1138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Ямка,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4213" y="1773238"/>
            <a:ext cx="8070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     [</a:t>
            </a:r>
            <a:r>
              <a:rPr lang="ru-RU" b="0"/>
              <a:t>й</a:t>
            </a:r>
            <a:r>
              <a:rPr lang="en-US" b="0"/>
              <a:t>`]</a:t>
            </a:r>
            <a:r>
              <a:rPr lang="ru-RU" b="0"/>
              <a:t> – согласный, мягкий, непарный, звонкий,</a:t>
            </a:r>
          </a:p>
          <a:p>
            <a:r>
              <a:rPr lang="ru-RU" b="0"/>
              <a:t>              непарный;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55650" y="2636838"/>
            <a:ext cx="45799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     [</a:t>
            </a:r>
            <a:r>
              <a:rPr lang="ru-RU" b="0"/>
              <a:t>а</a:t>
            </a:r>
            <a:r>
              <a:rPr lang="en-US" b="0"/>
              <a:t>]</a:t>
            </a:r>
            <a:r>
              <a:rPr lang="ru-RU" b="0"/>
              <a:t>  - гласный, ударный;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50825" y="3284538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«эм» - </a:t>
            </a:r>
            <a:r>
              <a:rPr lang="en-US" b="0"/>
              <a:t>[</a:t>
            </a:r>
            <a:r>
              <a:rPr lang="ru-RU" b="0"/>
              <a:t>м</a:t>
            </a:r>
            <a:r>
              <a:rPr lang="en-US" b="0"/>
              <a:t>]</a:t>
            </a:r>
            <a:r>
              <a:rPr lang="ru-RU" b="0"/>
              <a:t> – согласный, твёрдый, парный (</a:t>
            </a:r>
            <a:r>
              <a:rPr lang="en-US" b="0"/>
              <a:t>[</a:t>
            </a:r>
            <a:r>
              <a:rPr lang="ru-RU" b="0"/>
              <a:t>м</a:t>
            </a:r>
            <a:r>
              <a:rPr lang="en-US" b="0"/>
              <a:t>’]</a:t>
            </a:r>
            <a:r>
              <a:rPr lang="ru-RU" b="0"/>
              <a:t>),</a:t>
            </a:r>
            <a:endParaRPr lang="en-US" b="0"/>
          </a:p>
          <a:p>
            <a:r>
              <a:rPr lang="en-US" b="0"/>
              <a:t>                     </a:t>
            </a:r>
            <a:r>
              <a:rPr lang="ru-RU" b="0"/>
              <a:t>звонкий, непарный;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79388" y="4149725"/>
            <a:ext cx="8353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«ка» - </a:t>
            </a:r>
            <a:r>
              <a:rPr lang="en-US" b="0"/>
              <a:t>[</a:t>
            </a:r>
            <a:r>
              <a:rPr lang="ru-RU" b="0"/>
              <a:t>к</a:t>
            </a:r>
            <a:r>
              <a:rPr lang="en-US" b="0"/>
              <a:t>]</a:t>
            </a:r>
            <a:r>
              <a:rPr lang="ru-RU" b="0"/>
              <a:t> – согласный, твёрдый, парный (</a:t>
            </a:r>
            <a:r>
              <a:rPr lang="en-US" b="0"/>
              <a:t>[</a:t>
            </a:r>
            <a:r>
              <a:rPr lang="ru-RU" b="0"/>
              <a:t>к</a:t>
            </a:r>
            <a:r>
              <a:rPr lang="en-US" b="0"/>
              <a:t>’]</a:t>
            </a:r>
            <a:r>
              <a:rPr lang="ru-RU" b="0"/>
              <a:t>),  </a:t>
            </a:r>
          </a:p>
          <a:p>
            <a:r>
              <a:rPr lang="ru-RU" b="0"/>
              <a:t>                  глухой, парный (</a:t>
            </a:r>
            <a:r>
              <a:rPr lang="en-US" b="0"/>
              <a:t>[</a:t>
            </a:r>
            <a:r>
              <a:rPr lang="ru-RU" b="0"/>
              <a:t>г</a:t>
            </a:r>
            <a:r>
              <a:rPr lang="en-US" b="0"/>
              <a:t>]</a:t>
            </a:r>
            <a:r>
              <a:rPr lang="ru-RU" b="0"/>
              <a:t>);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0825" y="5084763"/>
            <a:ext cx="685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«а» - </a:t>
            </a:r>
            <a:r>
              <a:rPr lang="en-US" b="0"/>
              <a:t>[</a:t>
            </a:r>
            <a:r>
              <a:rPr lang="ru-RU" b="0"/>
              <a:t>а</a:t>
            </a:r>
            <a:r>
              <a:rPr lang="en-US" b="0"/>
              <a:t>]</a:t>
            </a:r>
            <a:r>
              <a:rPr lang="ru-RU" b="0"/>
              <a:t> – гласный, безударный;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808038" y="5773738"/>
            <a:ext cx="4313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ямка – 4 буквы, 5 звуков.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124075" y="1268413"/>
            <a:ext cx="11922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0"/>
              <a:t>ям-ка,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492500" y="1268413"/>
            <a:ext cx="2901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[</a:t>
            </a:r>
            <a:r>
              <a:rPr lang="ru-RU" b="0"/>
              <a:t>й</a:t>
            </a:r>
            <a:r>
              <a:rPr lang="en-US" b="0"/>
              <a:t>`</a:t>
            </a:r>
            <a:r>
              <a:rPr lang="ru-RU" b="0"/>
              <a:t>амка</a:t>
            </a:r>
            <a:r>
              <a:rPr lang="en-US" b="0"/>
              <a:t>]</a:t>
            </a:r>
            <a:r>
              <a:rPr lang="ru-RU" b="0"/>
              <a:t>, 2 слога</a:t>
            </a:r>
          </a:p>
        </p:txBody>
      </p:sp>
      <p:pic>
        <p:nvPicPr>
          <p:cNvPr id="6156" name="Picture 15" descr="Стойбище у ре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755650" y="2060575"/>
            <a:ext cx="576263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 flipV="1">
            <a:off x="755650" y="2492375"/>
            <a:ext cx="576263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0" y="2205038"/>
            <a:ext cx="773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«я» </a:t>
            </a: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395288" y="5734050"/>
            <a:ext cx="720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61" name="AutoShape 20">
            <a:hlinkClick r:id="rId3" action="ppaction://hlinksldjump" highlightClick="1">
              <a:snd r:embed="rId4" name="wind.wav"/>
            </a:hlinkClick>
          </p:cNvPr>
          <p:cNvSpPr>
            <a:spLocks noChangeArrowheads="1"/>
          </p:cNvSpPr>
          <p:nvPr/>
        </p:nvSpPr>
        <p:spPr bwMode="auto">
          <a:xfrm>
            <a:off x="7667625" y="6237288"/>
            <a:ext cx="122555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>
            <a:off x="2368550" y="1268413"/>
            <a:ext cx="73025" cy="158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4111625" y="1312863"/>
            <a:ext cx="7143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2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6" grpId="0"/>
      <p:bldP spid="9227" grpId="0"/>
      <p:bldP spid="9228" grpId="0"/>
      <p:bldP spid="9229" grpId="0"/>
      <p:bldP spid="9230" grpId="0"/>
      <p:bldP spid="9232" grpId="0" animBg="1"/>
      <p:bldP spid="9233" grpId="0" animBg="1"/>
      <p:bldP spid="9234" grpId="0"/>
      <p:bldP spid="9235" grpId="0" animBg="1"/>
      <p:bldP spid="9237" grpId="0" animBg="1"/>
      <p:bldP spid="923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BB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4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71294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"/>
                <a:cs typeface="Arial"/>
              </a:rPr>
              <a:t>Имя  числительное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203325" y="1651000"/>
            <a:ext cx="65849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0">
                <a:solidFill>
                  <a:schemeClr val="accent2"/>
                </a:solidFill>
              </a:rPr>
              <a:t>- </a:t>
            </a:r>
            <a:r>
              <a:rPr lang="ru-RU" sz="3200">
                <a:solidFill>
                  <a:schemeClr val="accent2"/>
                </a:solidFill>
              </a:rPr>
              <a:t>часть речи, которая называет </a:t>
            </a:r>
          </a:p>
          <a:p>
            <a:pPr algn="ctr"/>
            <a:r>
              <a:rPr lang="ru-RU" sz="3200" i="1">
                <a:solidFill>
                  <a:schemeClr val="accent2"/>
                </a:solidFill>
              </a:rPr>
              <a:t>количество</a:t>
            </a:r>
            <a:r>
              <a:rPr lang="ru-RU" sz="3200">
                <a:solidFill>
                  <a:schemeClr val="accent2"/>
                </a:solidFill>
              </a:rPr>
              <a:t> предметов, </a:t>
            </a:r>
          </a:p>
          <a:p>
            <a:pPr algn="ctr"/>
            <a:r>
              <a:rPr lang="ru-RU" sz="3200" i="1">
                <a:solidFill>
                  <a:schemeClr val="accent2"/>
                </a:solidFill>
              </a:rPr>
              <a:t>порядковый</a:t>
            </a:r>
            <a:r>
              <a:rPr lang="ru-RU" sz="3200">
                <a:solidFill>
                  <a:schemeClr val="accent2"/>
                </a:solidFill>
              </a:rPr>
              <a:t> номер при счёте</a:t>
            </a:r>
            <a:r>
              <a:rPr lang="ru-RU" b="0"/>
              <a:t>.</a:t>
            </a:r>
            <a:endParaRPr lang="ru-RU" sz="3200">
              <a:solidFill>
                <a:schemeClr val="accent2"/>
              </a:solidFill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95288" y="3284538"/>
            <a:ext cx="80645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Количественные числительные</a:t>
            </a:r>
            <a:r>
              <a:rPr lang="ru-RU" b="0"/>
              <a:t> – </a:t>
            </a:r>
            <a:r>
              <a:rPr lang="ru-RU" b="0" i="1"/>
              <a:t>сколько</a:t>
            </a:r>
            <a:r>
              <a:rPr lang="ru-RU" b="0"/>
              <a:t>?</a:t>
            </a:r>
          </a:p>
          <a:p>
            <a:pPr algn="ctr"/>
            <a:r>
              <a:rPr lang="ru-RU" b="0" i="1"/>
              <a:t>Два,  пять,   шестнадцать</a:t>
            </a:r>
            <a:r>
              <a:rPr lang="ru-RU" b="0"/>
              <a:t>.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468313" y="5013325"/>
            <a:ext cx="7272337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Порядковые числительные</a:t>
            </a:r>
            <a:r>
              <a:rPr lang="ru-RU" b="0"/>
              <a:t> – </a:t>
            </a:r>
          </a:p>
          <a:p>
            <a:pPr algn="ctr"/>
            <a:r>
              <a:rPr lang="ru-RU" b="0" i="1"/>
              <a:t>Какой? Какая?  Какое? Какие?</a:t>
            </a:r>
          </a:p>
          <a:p>
            <a:pPr algn="ctr"/>
            <a:r>
              <a:rPr lang="ru-RU" b="0" i="1"/>
              <a:t>Седьмой,  девятый, пятнадцатый.</a:t>
            </a:r>
          </a:p>
        </p:txBody>
      </p:sp>
      <p:pic>
        <p:nvPicPr>
          <p:cNvPr id="34828" name="Picture 12" descr="1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 descr="2[2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437063"/>
            <a:ext cx="190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4" descr="4[4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4581525"/>
            <a:ext cx="285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5" descr="6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2276475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2" name="Picture 16" descr="8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8350" y="1989138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3" name="Picture 17" descr="1[2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5825" y="5445125"/>
            <a:ext cx="342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18" descr="3[2]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5516563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9" descr="5[2]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4437063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0" descr="7[1]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2813" y="836613"/>
            <a:ext cx="323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1" descr="9[1]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6013" y="4292600"/>
            <a:ext cx="304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40" name="AutoShape 23">
            <a:hlinkClick r:id="rId12" action="ppaction://hlinksldjump" highlightClick="1">
              <a:snd r:embed="rId13" name="wind.wav"/>
            </a:hlinkClick>
          </p:cNvPr>
          <p:cNvSpPr>
            <a:spLocks noChangeArrowheads="1"/>
          </p:cNvSpPr>
          <p:nvPr/>
        </p:nvSpPr>
        <p:spPr bwMode="auto">
          <a:xfrm>
            <a:off x="7812088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34823" grpId="0" animBg="1"/>
      <p:bldP spid="3482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CB9"/>
            </a:gs>
            <a:gs pos="100000">
              <a:srgbClr val="FF832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val 56"/>
          <p:cNvSpPr>
            <a:spLocks noChangeArrowheads="1"/>
          </p:cNvSpPr>
          <p:nvPr/>
        </p:nvSpPr>
        <p:spPr bwMode="auto">
          <a:xfrm>
            <a:off x="395288" y="3933825"/>
            <a:ext cx="8208962" cy="10795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i="1"/>
              <a:t>Пятьдесят, семьдесят, семьсот</a:t>
            </a:r>
          </a:p>
        </p:txBody>
      </p:sp>
      <p:sp>
        <p:nvSpPr>
          <p:cNvPr id="53251" name="Oval 28"/>
          <p:cNvSpPr>
            <a:spLocks noChangeArrowheads="1"/>
          </p:cNvSpPr>
          <p:nvPr/>
        </p:nvSpPr>
        <p:spPr bwMode="auto">
          <a:xfrm>
            <a:off x="179388" y="2349500"/>
            <a:ext cx="8713787" cy="10810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116013" y="260350"/>
            <a:ext cx="71294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"/>
                <a:cs typeface="Arial"/>
              </a:rPr>
              <a:t>Состав  числительных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95288" y="2492375"/>
            <a:ext cx="7993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0" i="1"/>
              <a:t>   Три, сорок,  тринадцать,  тридцать.</a:t>
            </a:r>
          </a:p>
        </p:txBody>
      </p:sp>
      <p:sp>
        <p:nvSpPr>
          <p:cNvPr id="53254" name="Rectangle 26"/>
          <p:cNvSpPr>
            <a:spLocks noChangeArrowheads="1"/>
          </p:cNvSpPr>
          <p:nvPr/>
        </p:nvSpPr>
        <p:spPr bwMode="auto">
          <a:xfrm>
            <a:off x="250825" y="1341438"/>
            <a:ext cx="8605838" cy="122396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3255" name="Group 23"/>
          <p:cNvGrpSpPr>
            <a:grpSpLocks/>
          </p:cNvGrpSpPr>
          <p:nvPr/>
        </p:nvGrpSpPr>
        <p:grpSpPr bwMode="auto">
          <a:xfrm>
            <a:off x="684213" y="1484313"/>
            <a:ext cx="3829050" cy="600075"/>
            <a:chOff x="1337" y="1071"/>
            <a:chExt cx="2404" cy="523"/>
          </a:xfrm>
        </p:grpSpPr>
        <p:sp>
          <p:nvSpPr>
            <p:cNvPr id="53265" name="AutoShape 7"/>
            <p:cNvSpPr>
              <a:spLocks/>
            </p:cNvSpPr>
            <p:nvPr/>
          </p:nvSpPr>
          <p:spPr bwMode="auto">
            <a:xfrm rot="-5400000">
              <a:off x="1587" y="1003"/>
              <a:ext cx="136" cy="635"/>
            </a:xfrm>
            <a:prstGeom prst="rightBracket">
              <a:avLst>
                <a:gd name="adj" fmla="val 233456"/>
              </a:avLst>
            </a:prstGeom>
            <a:solidFill>
              <a:srgbClr val="99FF99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6" name="Text Box 19"/>
            <p:cNvSpPr txBox="1">
              <a:spLocks noChangeArrowheads="1"/>
            </p:cNvSpPr>
            <p:nvPr/>
          </p:nvSpPr>
          <p:spPr bwMode="auto">
            <a:xfrm>
              <a:off x="2095" y="1142"/>
              <a:ext cx="553" cy="452"/>
            </a:xfrm>
            <a:prstGeom prst="rect">
              <a:avLst/>
            </a:prstGeom>
            <a:solidFill>
              <a:srgbClr val="99FF99"/>
            </a:solidFill>
            <a:ln w="508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0" i="1"/>
                <a:t>или</a:t>
              </a:r>
              <a:r>
                <a:rPr lang="ru-RU" b="0"/>
                <a:t> </a:t>
              </a:r>
            </a:p>
          </p:txBody>
        </p:sp>
        <p:sp>
          <p:nvSpPr>
            <p:cNvPr id="53267" name="AutoShape 20"/>
            <p:cNvSpPr>
              <a:spLocks/>
            </p:cNvSpPr>
            <p:nvPr/>
          </p:nvSpPr>
          <p:spPr bwMode="auto">
            <a:xfrm rot="-5400000">
              <a:off x="3038" y="957"/>
              <a:ext cx="136" cy="635"/>
            </a:xfrm>
            <a:prstGeom prst="rightBracket">
              <a:avLst>
                <a:gd name="adj" fmla="val 233456"/>
              </a:avLst>
            </a:prstGeom>
            <a:solidFill>
              <a:srgbClr val="99FF99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68" name="Line 21"/>
            <p:cNvSpPr>
              <a:spLocks noChangeShapeType="1"/>
            </p:cNvSpPr>
            <p:nvPr/>
          </p:nvSpPr>
          <p:spPr bwMode="auto">
            <a:xfrm flipV="1">
              <a:off x="3469" y="1071"/>
              <a:ext cx="137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269" name="Line 22"/>
            <p:cNvSpPr>
              <a:spLocks noChangeShapeType="1"/>
            </p:cNvSpPr>
            <p:nvPr/>
          </p:nvSpPr>
          <p:spPr bwMode="auto">
            <a:xfrm flipH="1" flipV="1">
              <a:off x="3606" y="1071"/>
              <a:ext cx="135" cy="22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4932363" y="1557338"/>
            <a:ext cx="3240087" cy="701675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0"/>
              <a:t>= </a:t>
            </a:r>
            <a:r>
              <a:rPr lang="ru-RU" sz="4000" b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простое</a:t>
            </a:r>
            <a:r>
              <a:rPr lang="ru-RU" sz="2400" b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53257" name="Rectangle 30"/>
          <p:cNvSpPr>
            <a:spLocks noChangeArrowheads="1"/>
          </p:cNvSpPr>
          <p:nvPr/>
        </p:nvSpPr>
        <p:spPr bwMode="auto">
          <a:xfrm>
            <a:off x="395288" y="3500438"/>
            <a:ext cx="8137525" cy="823912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  </a:t>
            </a:r>
          </a:p>
        </p:txBody>
      </p:sp>
      <p:sp>
        <p:nvSpPr>
          <p:cNvPr id="53258" name="AutoShape 54"/>
          <p:cNvSpPr>
            <a:spLocks/>
          </p:cNvSpPr>
          <p:nvPr/>
        </p:nvSpPr>
        <p:spPr bwMode="auto">
          <a:xfrm rot="-5400000">
            <a:off x="2088356" y="3320257"/>
            <a:ext cx="142875" cy="1081088"/>
          </a:xfrm>
          <a:prstGeom prst="rightBracket">
            <a:avLst>
              <a:gd name="adj" fmla="val 303227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Rectangle 61"/>
          <p:cNvSpPr>
            <a:spLocks noChangeArrowheads="1"/>
          </p:cNvSpPr>
          <p:nvPr/>
        </p:nvSpPr>
        <p:spPr bwMode="auto">
          <a:xfrm>
            <a:off x="4356100" y="5589588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 </a:t>
            </a:r>
            <a:endParaRPr lang="ru-RU" b="0"/>
          </a:p>
        </p:txBody>
      </p:sp>
      <p:sp>
        <p:nvSpPr>
          <p:cNvPr id="53260" name="Oval 66"/>
          <p:cNvSpPr>
            <a:spLocks noChangeArrowheads="1"/>
          </p:cNvSpPr>
          <p:nvPr/>
        </p:nvSpPr>
        <p:spPr bwMode="auto">
          <a:xfrm>
            <a:off x="468313" y="5445125"/>
            <a:ext cx="8208962" cy="10795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 i="1"/>
              <a:t>Двадцать один,  сто семьдесят восемь</a:t>
            </a:r>
          </a:p>
        </p:txBody>
      </p:sp>
      <p:sp>
        <p:nvSpPr>
          <p:cNvPr id="53261" name="Rectangle 67"/>
          <p:cNvSpPr>
            <a:spLocks noChangeArrowheads="1"/>
          </p:cNvSpPr>
          <p:nvPr/>
        </p:nvSpPr>
        <p:spPr bwMode="auto">
          <a:xfrm>
            <a:off x="323850" y="5084763"/>
            <a:ext cx="8605838" cy="720725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Несколько слов   =  составное</a:t>
            </a:r>
          </a:p>
        </p:txBody>
      </p:sp>
      <p:sp>
        <p:nvSpPr>
          <p:cNvPr id="53262" name="AutoShape 55"/>
          <p:cNvSpPr>
            <a:spLocks/>
          </p:cNvSpPr>
          <p:nvPr/>
        </p:nvSpPr>
        <p:spPr bwMode="auto">
          <a:xfrm rot="-5400000">
            <a:off x="3311526" y="3321050"/>
            <a:ext cx="144462" cy="1081087"/>
          </a:xfrm>
          <a:prstGeom prst="rightBracket">
            <a:avLst>
              <a:gd name="adj" fmla="val 299896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63" name="Text Box 70"/>
          <p:cNvSpPr txBox="1">
            <a:spLocks noChangeArrowheads="1"/>
          </p:cNvSpPr>
          <p:nvPr/>
        </p:nvSpPr>
        <p:spPr bwMode="auto">
          <a:xfrm>
            <a:off x="4932363" y="3573463"/>
            <a:ext cx="264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0"/>
              <a:t>= сложное</a:t>
            </a:r>
          </a:p>
        </p:txBody>
      </p:sp>
      <p:sp>
        <p:nvSpPr>
          <p:cNvPr id="53264" name="AutoShape 71">
            <a:hlinkClick r:id="rId2" action="ppaction://hlinksldjump" highlightClick="1">
              <a:snd r:embed="rId3" name="wind.wav"/>
            </a:hlinkClick>
          </p:cNvPr>
          <p:cNvSpPr>
            <a:spLocks noChangeArrowheads="1"/>
          </p:cNvSpPr>
          <p:nvPr/>
        </p:nvSpPr>
        <p:spPr bwMode="auto">
          <a:xfrm>
            <a:off x="7993063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DC97"/>
            </a:gs>
            <a:gs pos="100000">
              <a:srgbClr val="E488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250825" y="2205038"/>
            <a:ext cx="38893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5  -  19, 20, 30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4211638" y="2133600"/>
            <a:ext cx="303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66568" name="AutoShape 8"/>
          <p:cNvSpPr>
            <a:spLocks/>
          </p:cNvSpPr>
          <p:nvPr/>
        </p:nvSpPr>
        <p:spPr bwMode="auto">
          <a:xfrm rot="5400000">
            <a:off x="5327650" y="1520826"/>
            <a:ext cx="288925" cy="1225550"/>
          </a:xfrm>
          <a:prstGeom prst="leftBracket">
            <a:avLst>
              <a:gd name="adj" fmla="val 21208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95288" y="188913"/>
            <a:ext cx="8677275" cy="1295400"/>
            <a:chOff x="249" y="119"/>
            <a:chExt cx="5466" cy="816"/>
          </a:xfrm>
        </p:grpSpPr>
        <p:sp>
          <p:nvSpPr>
            <p:cNvPr id="542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49" y="164"/>
              <a:ext cx="4218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"/>
                  <a:cs typeface="Arial"/>
                </a:rPr>
                <a:t>Правописание     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9966"/>
                  </a:solidFill>
                  <a:latin typeface="Arial"/>
                  <a:cs typeface="Arial"/>
                </a:rPr>
                <a:t>в числительных</a:t>
              </a:r>
            </a:p>
          </p:txBody>
        </p:sp>
        <p:sp>
          <p:nvSpPr>
            <p:cNvPr id="54291" name="Text Box 5"/>
            <p:cNvSpPr txBox="1">
              <a:spLocks noChangeArrowheads="1"/>
            </p:cNvSpPr>
            <p:nvPr/>
          </p:nvSpPr>
          <p:spPr bwMode="auto">
            <a:xfrm>
              <a:off x="4196" y="237"/>
              <a:ext cx="15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/>
                <a:t>(мягкого  знака)</a:t>
              </a:r>
            </a:p>
          </p:txBody>
        </p:sp>
        <p:sp>
          <p:nvSpPr>
            <p:cNvPr id="54292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3969" y="119"/>
              <a:ext cx="18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ь</a:t>
              </a:r>
            </a:p>
          </p:txBody>
        </p:sp>
      </p:grpSp>
      <p:sp>
        <p:nvSpPr>
          <p:cNvPr id="66571" name="WordArt 11"/>
          <p:cNvSpPr>
            <a:spLocks noChangeArrowheads="1" noChangeShapeType="1" noTextEdit="1"/>
          </p:cNvSpPr>
          <p:nvPr/>
        </p:nvSpPr>
        <p:spPr bwMode="auto">
          <a:xfrm>
            <a:off x="179388" y="4365625"/>
            <a:ext cx="4248150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50 - 80, 500 - 900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500563" y="4292600"/>
            <a:ext cx="303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-</a:t>
            </a:r>
          </a:p>
        </p:txBody>
      </p:sp>
      <p:sp>
        <p:nvSpPr>
          <p:cNvPr id="66573" name="AutoShape 13"/>
          <p:cNvSpPr>
            <a:spLocks/>
          </p:cNvSpPr>
          <p:nvPr/>
        </p:nvSpPr>
        <p:spPr bwMode="auto">
          <a:xfrm rot="5400000">
            <a:off x="5327650" y="3752851"/>
            <a:ext cx="288925" cy="1225550"/>
          </a:xfrm>
          <a:prstGeom prst="leftBracket">
            <a:avLst>
              <a:gd name="adj" fmla="val 21208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4" name="WordArt 14"/>
          <p:cNvSpPr>
            <a:spLocks noChangeArrowheads="1" noChangeShapeType="1" noTextEdit="1"/>
          </p:cNvSpPr>
          <p:nvPr/>
        </p:nvSpPr>
        <p:spPr bwMode="auto">
          <a:xfrm>
            <a:off x="6227763" y="2276475"/>
            <a:ext cx="2857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66575" name="WordArt 15"/>
          <p:cNvSpPr>
            <a:spLocks noChangeArrowheads="1" noChangeShapeType="1" noTextEdit="1"/>
          </p:cNvSpPr>
          <p:nvPr/>
        </p:nvSpPr>
        <p:spPr bwMode="auto">
          <a:xfrm>
            <a:off x="6227763" y="4365625"/>
            <a:ext cx="2857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66576" name="AutoShape 16"/>
          <p:cNvSpPr>
            <a:spLocks/>
          </p:cNvSpPr>
          <p:nvPr/>
        </p:nvSpPr>
        <p:spPr bwMode="auto">
          <a:xfrm rot="5400000">
            <a:off x="7127875" y="3752851"/>
            <a:ext cx="288925" cy="1225550"/>
          </a:xfrm>
          <a:prstGeom prst="leftBracket">
            <a:avLst>
              <a:gd name="adj" fmla="val 212088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577" name="Text Box 17"/>
          <p:cNvSpPr txBox="1">
            <a:spLocks noChangeArrowheads="1"/>
          </p:cNvSpPr>
          <p:nvPr/>
        </p:nvSpPr>
        <p:spPr bwMode="auto">
          <a:xfrm>
            <a:off x="395288" y="3068638"/>
            <a:ext cx="7886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Пять, тринадцать, восемнадцать, тридцать</a:t>
            </a:r>
          </a:p>
        </p:txBody>
      </p:sp>
      <p:sp>
        <p:nvSpPr>
          <p:cNvPr id="66578" name="Text Box 18"/>
          <p:cNvSpPr txBox="1">
            <a:spLocks noChangeArrowheads="1"/>
          </p:cNvSpPr>
          <p:nvPr/>
        </p:nvSpPr>
        <p:spPr bwMode="auto">
          <a:xfrm>
            <a:off x="519113" y="5268913"/>
            <a:ext cx="8297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Пятьдесят, восемьдесят, пятьсот,  девятьсот</a:t>
            </a:r>
          </a:p>
        </p:txBody>
      </p:sp>
      <p:sp>
        <p:nvSpPr>
          <p:cNvPr id="54286" name="AutoShape 19">
            <a:hlinkClick r:id="rId2" action="ppaction://hlinksldjump" highlightClick="1">
              <a:snd r:embed="rId3" name="wind.wav"/>
            </a:hlinkClick>
          </p:cNvPr>
          <p:cNvSpPr>
            <a:spLocks noChangeArrowheads="1"/>
          </p:cNvSpPr>
          <p:nvPr/>
        </p:nvSpPr>
        <p:spPr bwMode="auto">
          <a:xfrm>
            <a:off x="7812088" y="6308725"/>
            <a:ext cx="1150937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>
            <a:off x="323850" y="1773238"/>
            <a:ext cx="8496300" cy="0"/>
          </a:xfrm>
          <a:prstGeom prst="line">
            <a:avLst/>
          </a:prstGeom>
          <a:noFill/>
          <a:ln w="88900" cap="rnd">
            <a:solidFill>
              <a:srgbClr val="00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250825" y="3933825"/>
            <a:ext cx="8496300" cy="0"/>
          </a:xfrm>
          <a:prstGeom prst="line">
            <a:avLst/>
          </a:prstGeom>
          <a:noFill/>
          <a:ln w="88900" cap="rnd">
            <a:solidFill>
              <a:srgbClr val="00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>
            <a:off x="250825" y="6092825"/>
            <a:ext cx="8496300" cy="0"/>
          </a:xfrm>
          <a:prstGeom prst="line">
            <a:avLst/>
          </a:prstGeom>
          <a:noFill/>
          <a:ln w="88900" cap="rnd">
            <a:solidFill>
              <a:srgbClr val="00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7" grpId="0"/>
      <p:bldP spid="66568" grpId="0" animBg="1"/>
      <p:bldP spid="66571" grpId="0" animBg="1"/>
      <p:bldP spid="66572" grpId="0"/>
      <p:bldP spid="66573" grpId="0" animBg="1"/>
      <p:bldP spid="66574" grpId="0" animBg="1"/>
      <p:bldP spid="66575" grpId="0" animBg="1"/>
      <p:bldP spid="66576" grpId="0" animBg="1"/>
      <p:bldP spid="66577" grpId="0"/>
      <p:bldP spid="66578" grpId="0"/>
      <p:bldP spid="66580" grpId="0" animBg="1"/>
      <p:bldP spid="66581" grpId="0" animBg="1"/>
      <p:bldP spid="6658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389938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  Ё  после шипящих 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466012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3200">
                <a:solidFill>
                  <a:srgbClr val="FF3300"/>
                </a:solidFill>
              </a:rPr>
              <a:t>В корне слова</a:t>
            </a:r>
          </a:p>
          <a:p>
            <a:pPr marL="342900" indent="-342900" algn="ctr"/>
            <a:r>
              <a:rPr lang="ru-RU" sz="3200" i="1"/>
              <a:t>чёлка,  шёпот,  жёлудь,  ожёг(гл.),  </a:t>
            </a:r>
          </a:p>
          <a:p>
            <a:pPr marL="342900" indent="-342900" algn="ctr"/>
            <a:r>
              <a:rPr lang="ru-RU" sz="3200" i="1"/>
              <a:t>поджёг(гл.)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835150" y="3213100"/>
            <a:ext cx="5345113" cy="10668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FF3300"/>
                </a:solidFill>
              </a:rPr>
              <a:t>2. </a:t>
            </a:r>
            <a:r>
              <a:rPr lang="ru-RU" sz="3200">
                <a:solidFill>
                  <a:srgbClr val="FF3300"/>
                </a:solidFill>
              </a:rPr>
              <a:t>В окончаниях глаголов</a:t>
            </a:r>
          </a:p>
          <a:p>
            <a:pPr algn="ctr"/>
            <a:r>
              <a:rPr lang="ru-RU" sz="3200" i="1"/>
              <a:t>печёшь,  течёт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395288" y="4437063"/>
            <a:ext cx="8208962" cy="2041525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3. В суффиксах</a:t>
            </a:r>
          </a:p>
          <a:p>
            <a:pPr algn="ctr"/>
            <a:r>
              <a:rPr lang="ru-RU" sz="3200" i="1"/>
              <a:t>печёный,  лишённый,  вооружён,</a:t>
            </a:r>
          </a:p>
          <a:p>
            <a:pPr algn="ctr"/>
            <a:r>
              <a:rPr lang="ru-RU" sz="3200" i="1"/>
              <a:t>затушёвывать - затушёвка,</a:t>
            </a:r>
          </a:p>
          <a:p>
            <a:pPr algn="ctr"/>
            <a:r>
              <a:rPr lang="ru-RU" sz="3200" i="1"/>
              <a:t>учёный – учёба,  тушёный - тушёнка</a:t>
            </a:r>
          </a:p>
        </p:txBody>
      </p:sp>
      <p:pic>
        <p:nvPicPr>
          <p:cNvPr id="61446" name="Picture 6" descr="vinni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83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 descr="vinni3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12088" y="3068638"/>
            <a:ext cx="86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AutoShape 9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993063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4" grpId="0" animBg="1"/>
      <p:bldP spid="6144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6327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О  после шипящих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7577138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ru-RU" sz="3200">
                <a:solidFill>
                  <a:srgbClr val="FF3300"/>
                </a:solidFill>
              </a:rPr>
              <a:t>В окончаниях существительных и </a:t>
            </a:r>
          </a:p>
          <a:p>
            <a:pPr marL="342900" indent="-342900" algn="ctr"/>
            <a:r>
              <a:rPr lang="ru-RU" sz="3200">
                <a:solidFill>
                  <a:srgbClr val="FF3300"/>
                </a:solidFill>
              </a:rPr>
              <a:t>прилагательных</a:t>
            </a:r>
          </a:p>
          <a:p>
            <a:pPr marL="342900" indent="-342900" algn="ctr"/>
            <a:r>
              <a:rPr lang="ru-RU" sz="3200" i="1"/>
              <a:t>свечой,  чужой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19100" y="3284538"/>
            <a:ext cx="8166100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2</a:t>
            </a:r>
            <a:r>
              <a:rPr lang="ru-RU" sz="3200" b="0">
                <a:solidFill>
                  <a:srgbClr val="FF3300"/>
                </a:solidFill>
              </a:rPr>
              <a:t>.</a:t>
            </a:r>
            <a:r>
              <a:rPr lang="ru-RU" sz="3200" b="0"/>
              <a:t> </a:t>
            </a:r>
            <a:r>
              <a:rPr lang="ru-RU" sz="3200">
                <a:solidFill>
                  <a:srgbClr val="FF3300"/>
                </a:solidFill>
              </a:rPr>
              <a:t>В суффиксах существительных и </a:t>
            </a:r>
          </a:p>
          <a:p>
            <a:pPr algn="ctr"/>
            <a:r>
              <a:rPr lang="ru-RU" sz="3200">
                <a:solidFill>
                  <a:srgbClr val="FF3300"/>
                </a:solidFill>
              </a:rPr>
              <a:t>прилагательных</a:t>
            </a:r>
          </a:p>
          <a:p>
            <a:pPr algn="ctr"/>
            <a:r>
              <a:rPr lang="ru-RU" sz="3200" i="1"/>
              <a:t>волчок, зайчонок,  грошовый,  ежовый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082800" y="5157788"/>
            <a:ext cx="4894263" cy="1066800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3. На конце наречий</a:t>
            </a:r>
          </a:p>
          <a:p>
            <a:pPr algn="ctr"/>
            <a:r>
              <a:rPr lang="ru-RU" sz="3200" i="1"/>
              <a:t>горячо, свежо, хорошо</a:t>
            </a:r>
          </a:p>
        </p:txBody>
      </p:sp>
      <p:pic>
        <p:nvPicPr>
          <p:cNvPr id="62470" name="Picture 6" descr="vinni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35825" y="5229225"/>
            <a:ext cx="1296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7" descr="vinni5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229225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AutoShape 9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993063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62474" name="Picture 10" descr="vinni4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1300" y="260350"/>
            <a:ext cx="12827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  <p:bldP spid="6246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770413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99"/>
                    </a:gs>
                    <a:gs pos="100000">
                      <a:srgbClr val="006600"/>
                    </a:gs>
                  </a:gsLst>
                  <a:lin ang="5400000" scaled="1"/>
                </a:gradFill>
                <a:latin typeface="Arial"/>
                <a:cs typeface="Arial"/>
              </a:rPr>
              <a:t>О после шипящих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8137525" cy="3503613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50000">
                <a:srgbClr val="FFFF99"/>
              </a:gs>
              <a:gs pos="100000">
                <a:srgbClr val="66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u="sng">
                <a:solidFill>
                  <a:srgbClr val="FF3300"/>
                </a:solidFill>
              </a:rPr>
              <a:t>4. В словах – исключениях</a:t>
            </a:r>
          </a:p>
          <a:p>
            <a:pPr algn="ctr"/>
            <a:r>
              <a:rPr lang="ru-RU" sz="3200" u="sng">
                <a:solidFill>
                  <a:srgbClr val="FF3300"/>
                </a:solidFill>
              </a:rPr>
              <a:t>(под ударением)</a:t>
            </a:r>
          </a:p>
          <a:p>
            <a:pPr algn="ctr"/>
            <a:r>
              <a:rPr lang="ru-RU" sz="3200" i="1"/>
              <a:t>шов, шорох, крыжовник, капюшон, </a:t>
            </a:r>
          </a:p>
          <a:p>
            <a:pPr algn="ctr"/>
            <a:r>
              <a:rPr lang="ru-RU" sz="3200" i="1"/>
              <a:t>шорты, шомпол, мажор, шоу, изжога, </a:t>
            </a:r>
          </a:p>
          <a:p>
            <a:pPr algn="ctr"/>
            <a:r>
              <a:rPr lang="ru-RU" sz="3200" i="1"/>
              <a:t>обжора, чокаться, чопорный, </a:t>
            </a:r>
          </a:p>
          <a:p>
            <a:pPr algn="ctr"/>
            <a:r>
              <a:rPr lang="ru-RU" sz="3200" i="1"/>
              <a:t>шорник, вечор, ожог(сущ.),</a:t>
            </a:r>
          </a:p>
          <a:p>
            <a:pPr algn="ctr"/>
            <a:r>
              <a:rPr lang="ru-RU" sz="3200" i="1"/>
              <a:t>поджог (сущ.), трущоба, трещотка.</a:t>
            </a:r>
            <a:r>
              <a:rPr lang="ru-RU" sz="3200"/>
              <a:t> 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92163" y="5084763"/>
            <a:ext cx="7497762" cy="1554162"/>
          </a:xfrm>
          <a:prstGeom prst="rect">
            <a:avLst/>
          </a:prstGeom>
          <a:gradFill rotWithShape="1">
            <a:gsLst>
              <a:gs pos="0">
                <a:srgbClr val="66FF99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5. В корне иноязычных слов</a:t>
            </a:r>
          </a:p>
          <a:p>
            <a:pPr algn="ctr"/>
            <a:r>
              <a:rPr lang="ru-RU" sz="3200">
                <a:solidFill>
                  <a:srgbClr val="FF3300"/>
                </a:solidFill>
              </a:rPr>
              <a:t>(без ударения)</a:t>
            </a:r>
          </a:p>
          <a:p>
            <a:pPr algn="ctr"/>
            <a:r>
              <a:rPr lang="ru-RU" sz="3200" i="1"/>
              <a:t>Жонглёр, шоколад, шоссе, жокей …</a:t>
            </a:r>
          </a:p>
        </p:txBody>
      </p:sp>
      <p:pic>
        <p:nvPicPr>
          <p:cNvPr id="63493" name="Picture 5" descr="vinni4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188913"/>
            <a:ext cx="12827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AutoShape 7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993063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  <p:pic>
        <p:nvPicPr>
          <p:cNvPr id="63496" name="Picture 8" descr="vinni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524750" y="5300663"/>
            <a:ext cx="1296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9" descr="vinni5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229225"/>
            <a:ext cx="11906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  <p:bldP spid="6349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914400" y="5381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195513" y="188913"/>
            <a:ext cx="4246562" cy="64135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  </a:t>
            </a:r>
            <a:r>
              <a:rPr lang="ru-RU" sz="3600">
                <a:solidFill>
                  <a:srgbClr val="FF0000"/>
                </a:solidFill>
              </a:rPr>
              <a:t>И</a:t>
            </a:r>
            <a:r>
              <a:rPr lang="ru-RU" sz="3600"/>
              <a:t>     ПОСЛЕ    </a:t>
            </a:r>
            <a:r>
              <a:rPr lang="ru-RU" sz="360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64516" name="AutoShape 4"/>
          <p:cNvSpPr>
            <a:spLocks noChangeArrowheads="1"/>
          </p:cNvSpPr>
          <p:nvPr/>
        </p:nvSpPr>
        <p:spPr bwMode="auto">
          <a:xfrm>
            <a:off x="279400" y="836613"/>
            <a:ext cx="8496300" cy="2305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rgbClr val="CC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/>
              <a:t>В корне слова:  </a:t>
            </a:r>
            <a:r>
              <a:rPr lang="ru-RU" i="1" u="sng"/>
              <a:t>ци</a:t>
            </a:r>
            <a:r>
              <a:rPr lang="ru-RU" i="1"/>
              <a:t>рк,  </a:t>
            </a:r>
            <a:r>
              <a:rPr lang="ru-RU" i="1" u="sng"/>
              <a:t>ци</a:t>
            </a:r>
            <a:r>
              <a:rPr lang="ru-RU" i="1"/>
              <a:t>фра,  </a:t>
            </a:r>
            <a:r>
              <a:rPr lang="ru-RU" i="1" u="sng"/>
              <a:t>ци</a:t>
            </a:r>
            <a:r>
              <a:rPr lang="ru-RU" i="1"/>
              <a:t>ркуль</a:t>
            </a:r>
          </a:p>
          <a:p>
            <a:pPr algn="ctr">
              <a:defRPr/>
            </a:pPr>
            <a:r>
              <a:rPr lang="ru-RU">
                <a:solidFill>
                  <a:srgbClr val="FF3300"/>
                </a:solidFill>
              </a:rPr>
              <a:t>ИСКЛЮЧЕНИЯ</a:t>
            </a:r>
          </a:p>
          <a:p>
            <a:pPr algn="ctr">
              <a:defRPr/>
            </a:pPr>
            <a:r>
              <a:rPr lang="ru-RU" i="1" u="sng"/>
              <a:t>Цы</a:t>
            </a:r>
            <a:r>
              <a:rPr lang="ru-RU" i="1"/>
              <a:t>ган, на </a:t>
            </a:r>
            <a:r>
              <a:rPr lang="ru-RU" i="1" u="sng"/>
              <a:t>цы</a:t>
            </a:r>
            <a:r>
              <a:rPr lang="ru-RU" i="1"/>
              <a:t>почках, </a:t>
            </a:r>
            <a:r>
              <a:rPr lang="ru-RU" i="1" u="sng"/>
              <a:t>цы</a:t>
            </a:r>
            <a:r>
              <a:rPr lang="ru-RU" i="1"/>
              <a:t>плёнок, </a:t>
            </a:r>
            <a:r>
              <a:rPr lang="ru-RU" i="1" u="sng"/>
              <a:t>цы</a:t>
            </a:r>
            <a:r>
              <a:rPr lang="ru-RU" i="1"/>
              <a:t>п – </a:t>
            </a:r>
            <a:r>
              <a:rPr lang="ru-RU" i="1" u="sng"/>
              <a:t>цы</a:t>
            </a:r>
            <a:r>
              <a:rPr lang="ru-RU" i="1"/>
              <a:t>п, </a:t>
            </a:r>
          </a:p>
          <a:p>
            <a:pPr algn="ctr">
              <a:defRPr/>
            </a:pPr>
            <a:r>
              <a:rPr lang="ru-RU" i="1" u="sng"/>
              <a:t>цы</a:t>
            </a:r>
            <a:r>
              <a:rPr lang="ru-RU" i="1"/>
              <a:t>ц, </a:t>
            </a:r>
            <a:r>
              <a:rPr lang="ru-RU" i="1" u="sng"/>
              <a:t>цы</a:t>
            </a:r>
            <a:r>
              <a:rPr lang="ru-RU" i="1"/>
              <a:t>кнуть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280988" y="3213100"/>
            <a:ext cx="8496300" cy="79057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chemeClr val="accent1"/>
              </a:gs>
              <a:gs pos="50000">
                <a:srgbClr val="CC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0"/>
              <a:t>В словах на </a:t>
            </a:r>
            <a:r>
              <a:rPr lang="ru-RU" b="0" i="1"/>
              <a:t>–</a:t>
            </a:r>
            <a:r>
              <a:rPr lang="ru-RU" i="1"/>
              <a:t>ция</a:t>
            </a:r>
            <a:r>
              <a:rPr lang="ru-RU" b="0" i="1"/>
              <a:t>:  </a:t>
            </a:r>
            <a:r>
              <a:rPr lang="ru-RU" i="1"/>
              <a:t>ака</a:t>
            </a:r>
            <a:r>
              <a:rPr lang="ru-RU" i="1" u="sng"/>
              <a:t>ци</a:t>
            </a:r>
            <a:r>
              <a:rPr lang="ru-RU" i="1"/>
              <a:t>я, сек</a:t>
            </a:r>
            <a:r>
              <a:rPr lang="ru-RU" i="1" u="sng"/>
              <a:t>ци</a:t>
            </a:r>
            <a:r>
              <a:rPr lang="ru-RU" i="1"/>
              <a:t>я, стан</a:t>
            </a:r>
            <a:r>
              <a:rPr lang="ru-RU" i="1" u="sng"/>
              <a:t>ци</a:t>
            </a:r>
            <a:r>
              <a:rPr lang="ru-RU" i="1"/>
              <a:t>я</a:t>
            </a:r>
            <a:r>
              <a:rPr lang="ru-RU" b="0" i="1"/>
              <a:t> </a:t>
            </a:r>
            <a:endParaRPr lang="ru-RU" b="0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2700338" y="4149725"/>
            <a:ext cx="3748087" cy="64135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FF0000"/>
                </a:solidFill>
              </a:rPr>
              <a:t>Ы</a:t>
            </a:r>
            <a:r>
              <a:rPr lang="ru-RU" sz="3600"/>
              <a:t>     ПОСЛЕ    </a:t>
            </a:r>
            <a:r>
              <a:rPr lang="ru-RU" sz="3600">
                <a:solidFill>
                  <a:srgbClr val="FF0000"/>
                </a:solidFill>
              </a:rPr>
              <a:t>Ц</a:t>
            </a: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250825" y="4868863"/>
            <a:ext cx="8355013" cy="1439862"/>
          </a:xfrm>
          <a:prstGeom prst="upArrowCallout">
            <a:avLst>
              <a:gd name="adj1" fmla="val 145066"/>
              <a:gd name="adj2" fmla="val 145066"/>
              <a:gd name="adj3" fmla="val 16667"/>
              <a:gd name="adj4" fmla="val 66667"/>
            </a:avLst>
          </a:prstGeom>
          <a:gradFill rotWithShape="1">
            <a:gsLst>
              <a:gs pos="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1. В окончании: </a:t>
            </a:r>
            <a:r>
              <a:rPr lang="ru-RU" i="1"/>
              <a:t>ресни</a:t>
            </a:r>
            <a:r>
              <a:rPr lang="ru-RU" i="1" u="sng"/>
              <a:t>цы</a:t>
            </a:r>
            <a:r>
              <a:rPr lang="ru-RU" i="1"/>
              <a:t>, птен</a:t>
            </a:r>
            <a:r>
              <a:rPr lang="ru-RU" i="1" u="sng"/>
              <a:t>цы</a:t>
            </a:r>
            <a:r>
              <a:rPr lang="ru-RU" i="1"/>
              <a:t>, сквор</a:t>
            </a:r>
            <a:r>
              <a:rPr lang="ru-RU" i="1" u="sng"/>
              <a:t>цы</a:t>
            </a:r>
          </a:p>
          <a:p>
            <a:pPr algn="ctr"/>
            <a:r>
              <a:rPr lang="ru-RU" b="0"/>
              <a:t>2. В суффиксах: </a:t>
            </a:r>
            <a:r>
              <a:rPr lang="ru-RU" i="1"/>
              <a:t>лиси</a:t>
            </a:r>
            <a:r>
              <a:rPr lang="ru-RU" i="1" u="sng"/>
              <a:t>цы</a:t>
            </a:r>
            <a:r>
              <a:rPr lang="ru-RU" i="1"/>
              <a:t>н (хвост), сестри</a:t>
            </a:r>
            <a:r>
              <a:rPr lang="ru-RU" i="1" u="sng"/>
              <a:t>цы</a:t>
            </a:r>
            <a:r>
              <a:rPr lang="ru-RU" i="1"/>
              <a:t>н</a:t>
            </a:r>
          </a:p>
        </p:txBody>
      </p:sp>
      <p:pic>
        <p:nvPicPr>
          <p:cNvPr id="64520" name="Picture 8" descr="pix5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8688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1" name="Picture 9" descr="pix5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8688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2" name="Picture 10" descr="pix5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048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pix56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40481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0" name="AutoShape 13">
            <a:hlinkClick r:id="rId4" action="ppaction://hlinksldjump" highlightClick="1">
              <a:snd r:embed="rId5" name="wind.wav"/>
            </a:hlinkClick>
          </p:cNvPr>
          <p:cNvSpPr>
            <a:spLocks noChangeArrowheads="1"/>
          </p:cNvSpPr>
          <p:nvPr/>
        </p:nvSpPr>
        <p:spPr bwMode="auto">
          <a:xfrm>
            <a:off x="7993063" y="6497638"/>
            <a:ext cx="1150937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  <p:bldP spid="64517" grpId="0" animBg="1"/>
      <p:bldP spid="64518" grpId="0" animBg="1"/>
      <p:bldP spid="645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4"/>
          <p:cNvSpPr>
            <a:spLocks noChangeArrowheads="1" noChangeShapeType="1" noTextEdit="1"/>
          </p:cNvSpPr>
          <p:nvPr/>
        </p:nvSpPr>
        <p:spPr bwMode="auto">
          <a:xfrm>
            <a:off x="1908175" y="0"/>
            <a:ext cx="52562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Состав слова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378200" y="2420938"/>
            <a:ext cx="546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064000" y="1700213"/>
            <a:ext cx="5037138" cy="1373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ЗНАЧИМЫЕ ЧАСТИ СЛОВА</a:t>
            </a:r>
          </a:p>
          <a:p>
            <a:pPr algn="ctr"/>
            <a:r>
              <a:rPr lang="ru-RU" b="0"/>
              <a:t>(</a:t>
            </a:r>
            <a:r>
              <a:rPr lang="ru-RU" b="0" i="1"/>
              <a:t>служат для образова-</a:t>
            </a:r>
          </a:p>
          <a:p>
            <a:pPr algn="ctr"/>
            <a:r>
              <a:rPr lang="ru-RU" b="0" i="1"/>
              <a:t>ния новых слов</a:t>
            </a:r>
            <a:r>
              <a:rPr lang="ru-RU" b="0"/>
              <a:t>)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592138" y="4908550"/>
            <a:ext cx="2466975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ОКОНЧАНИЕ</a:t>
            </a:r>
          </a:p>
        </p:txBody>
      </p:sp>
      <p:sp>
        <p:nvSpPr>
          <p:cNvPr id="10288" name="Text Box 48"/>
          <p:cNvSpPr txBox="1">
            <a:spLocks noChangeArrowheads="1"/>
          </p:cNvSpPr>
          <p:nvPr/>
        </p:nvSpPr>
        <p:spPr bwMode="auto">
          <a:xfrm>
            <a:off x="4500563" y="4868863"/>
            <a:ext cx="4162425" cy="13731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ИЗМЕНЯЕМАЯ ЧАСТЬ</a:t>
            </a:r>
          </a:p>
          <a:p>
            <a:pPr algn="ctr"/>
            <a:r>
              <a:rPr lang="ru-RU" b="0"/>
              <a:t>(служит для связи слов </a:t>
            </a:r>
          </a:p>
          <a:p>
            <a:pPr algn="ctr"/>
            <a:r>
              <a:rPr lang="ru-RU" b="0"/>
              <a:t>в предложении)</a:t>
            </a:r>
          </a:p>
        </p:txBody>
      </p:sp>
      <p:sp>
        <p:nvSpPr>
          <p:cNvPr id="10289" name="Line 49"/>
          <p:cNvSpPr>
            <a:spLocks noChangeShapeType="1"/>
          </p:cNvSpPr>
          <p:nvPr/>
        </p:nvSpPr>
        <p:spPr bwMode="auto">
          <a:xfrm>
            <a:off x="3203575" y="5157788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0" name="Text Box 50"/>
          <p:cNvSpPr txBox="1">
            <a:spLocks noChangeArrowheads="1"/>
          </p:cNvSpPr>
          <p:nvPr/>
        </p:nvSpPr>
        <p:spPr bwMode="auto">
          <a:xfrm>
            <a:off x="755650" y="5589588"/>
            <a:ext cx="23034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0"/>
              <a:t>СТОЛ</a:t>
            </a:r>
          </a:p>
          <a:p>
            <a:r>
              <a:rPr lang="ru-RU" b="0"/>
              <a:t>НА СТОЛЕ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2411413" y="6021388"/>
            <a:ext cx="360362" cy="431800"/>
            <a:chOff x="1519" y="3793"/>
            <a:chExt cx="227" cy="272"/>
          </a:xfrm>
        </p:grpSpPr>
        <p:sp>
          <p:nvSpPr>
            <p:cNvPr id="7226" name="Line 51"/>
            <p:cNvSpPr>
              <a:spLocks noChangeShapeType="1"/>
            </p:cNvSpPr>
            <p:nvPr/>
          </p:nvSpPr>
          <p:spPr bwMode="auto">
            <a:xfrm>
              <a:off x="1519" y="379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7" name="Line 52"/>
            <p:cNvSpPr>
              <a:spLocks noChangeShapeType="1"/>
            </p:cNvSpPr>
            <p:nvPr/>
          </p:nvSpPr>
          <p:spPr bwMode="auto">
            <a:xfrm>
              <a:off x="1519" y="3793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8" name="Line 53"/>
            <p:cNvSpPr>
              <a:spLocks noChangeShapeType="1"/>
            </p:cNvSpPr>
            <p:nvPr/>
          </p:nvSpPr>
          <p:spPr bwMode="auto">
            <a:xfrm>
              <a:off x="1746" y="379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29" name="Line 54"/>
            <p:cNvSpPr>
              <a:spLocks noChangeShapeType="1"/>
            </p:cNvSpPr>
            <p:nvPr/>
          </p:nvSpPr>
          <p:spPr bwMode="auto">
            <a:xfrm flipH="1">
              <a:off x="1519" y="4065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95" name="Rectangle 55"/>
          <p:cNvSpPr>
            <a:spLocks noChangeArrowheads="1"/>
          </p:cNvSpPr>
          <p:nvPr/>
        </p:nvSpPr>
        <p:spPr bwMode="auto">
          <a:xfrm>
            <a:off x="1835150" y="5661025"/>
            <a:ext cx="360363" cy="3603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50825" y="1628775"/>
            <a:ext cx="3097213" cy="1373188"/>
            <a:chOff x="204" y="1071"/>
            <a:chExt cx="1951" cy="865"/>
          </a:xfrm>
        </p:grpSpPr>
        <p:sp>
          <p:nvSpPr>
            <p:cNvPr id="7218" name="Text Box 7"/>
            <p:cNvSpPr txBox="1">
              <a:spLocks noChangeArrowheads="1"/>
            </p:cNvSpPr>
            <p:nvPr/>
          </p:nvSpPr>
          <p:spPr bwMode="auto">
            <a:xfrm>
              <a:off x="204" y="1071"/>
              <a:ext cx="1951" cy="86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0"/>
                <a:t>КОРЕНЬ  </a:t>
              </a:r>
            </a:p>
            <a:p>
              <a:r>
                <a:rPr lang="ru-RU" b="0"/>
                <a:t>ПРИСТАВКА</a:t>
              </a:r>
            </a:p>
            <a:p>
              <a:r>
                <a:rPr lang="ru-RU" b="0"/>
                <a:t>СУФФИКС</a:t>
              </a:r>
            </a:p>
          </p:txBody>
        </p:sp>
        <p:sp>
          <p:nvSpPr>
            <p:cNvPr id="7219" name="AutoShape 8"/>
            <p:cNvSpPr>
              <a:spLocks/>
            </p:cNvSpPr>
            <p:nvPr/>
          </p:nvSpPr>
          <p:spPr bwMode="auto">
            <a:xfrm rot="5400000">
              <a:off x="1564" y="981"/>
              <a:ext cx="137" cy="499"/>
            </a:xfrm>
            <a:prstGeom prst="leftBracket">
              <a:avLst>
                <a:gd name="adj" fmla="val 129438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220" name="Group 59"/>
            <p:cNvGrpSpPr>
              <a:grpSpLocks/>
            </p:cNvGrpSpPr>
            <p:nvPr/>
          </p:nvGrpSpPr>
          <p:grpSpPr bwMode="auto">
            <a:xfrm>
              <a:off x="1610" y="1434"/>
              <a:ext cx="454" cy="91"/>
              <a:chOff x="1610" y="1434"/>
              <a:chExt cx="454" cy="91"/>
            </a:xfrm>
          </p:grpSpPr>
          <p:sp>
            <p:nvSpPr>
              <p:cNvPr id="7224" name="Line 9"/>
              <p:cNvSpPr>
                <a:spLocks noChangeShapeType="1"/>
              </p:cNvSpPr>
              <p:nvPr/>
            </p:nvSpPr>
            <p:spPr bwMode="auto">
              <a:xfrm>
                <a:off x="1610" y="1434"/>
                <a:ext cx="453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5" name="Line 10"/>
              <p:cNvSpPr>
                <a:spLocks noChangeShapeType="1"/>
              </p:cNvSpPr>
              <p:nvPr/>
            </p:nvSpPr>
            <p:spPr bwMode="auto">
              <a:xfrm>
                <a:off x="2064" y="1434"/>
                <a:ext cx="0" cy="9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221" name="Group 60"/>
            <p:cNvGrpSpPr>
              <a:grpSpLocks/>
            </p:cNvGrpSpPr>
            <p:nvPr/>
          </p:nvGrpSpPr>
          <p:grpSpPr bwMode="auto">
            <a:xfrm>
              <a:off x="1474" y="1661"/>
              <a:ext cx="272" cy="181"/>
              <a:chOff x="1474" y="1661"/>
              <a:chExt cx="272" cy="181"/>
            </a:xfrm>
          </p:grpSpPr>
          <p:sp>
            <p:nvSpPr>
              <p:cNvPr id="7222" name="Line 57"/>
              <p:cNvSpPr>
                <a:spLocks noChangeShapeType="1"/>
              </p:cNvSpPr>
              <p:nvPr/>
            </p:nvSpPr>
            <p:spPr bwMode="auto">
              <a:xfrm flipV="1">
                <a:off x="1474" y="1661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23" name="Line 58"/>
              <p:cNvSpPr>
                <a:spLocks noChangeShapeType="1"/>
              </p:cNvSpPr>
              <p:nvPr/>
            </p:nvSpPr>
            <p:spPr bwMode="auto">
              <a:xfrm>
                <a:off x="1610" y="1661"/>
                <a:ext cx="136" cy="1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250825" y="3789363"/>
            <a:ext cx="3187700" cy="865187"/>
            <a:chOff x="340" y="2069"/>
            <a:chExt cx="2008" cy="545"/>
          </a:xfrm>
        </p:grpSpPr>
        <p:grpSp>
          <p:nvGrpSpPr>
            <p:cNvPr id="7201" name="Group 70"/>
            <p:cNvGrpSpPr>
              <a:grpSpLocks/>
            </p:cNvGrpSpPr>
            <p:nvPr/>
          </p:nvGrpSpPr>
          <p:grpSpPr bwMode="auto">
            <a:xfrm>
              <a:off x="340" y="2069"/>
              <a:ext cx="2008" cy="545"/>
              <a:chOff x="385" y="2069"/>
              <a:chExt cx="2008" cy="545"/>
            </a:xfrm>
          </p:grpSpPr>
          <p:grpSp>
            <p:nvGrpSpPr>
              <p:cNvPr id="7203" name="Group 64"/>
              <p:cNvGrpSpPr>
                <a:grpSpLocks/>
              </p:cNvGrpSpPr>
              <p:nvPr/>
            </p:nvGrpSpPr>
            <p:grpSpPr bwMode="auto">
              <a:xfrm>
                <a:off x="431" y="2069"/>
                <a:ext cx="1950" cy="545"/>
                <a:chOff x="431" y="2069"/>
                <a:chExt cx="1950" cy="545"/>
              </a:xfrm>
            </p:grpSpPr>
            <p:sp>
              <p:nvSpPr>
                <p:cNvPr id="7206" name="Line 39"/>
                <p:cNvSpPr>
                  <a:spLocks noChangeShapeType="1"/>
                </p:cNvSpPr>
                <p:nvPr/>
              </p:nvSpPr>
              <p:spPr bwMode="auto">
                <a:xfrm>
                  <a:off x="431" y="2478"/>
                  <a:ext cx="0" cy="13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207" name="Group 62"/>
                <p:cNvGrpSpPr>
                  <a:grpSpLocks/>
                </p:cNvGrpSpPr>
                <p:nvPr/>
              </p:nvGrpSpPr>
              <p:grpSpPr bwMode="auto">
                <a:xfrm>
                  <a:off x="431" y="2069"/>
                  <a:ext cx="1950" cy="545"/>
                  <a:chOff x="431" y="2069"/>
                  <a:chExt cx="1950" cy="545"/>
                </a:xfrm>
              </p:grpSpPr>
              <p:sp>
                <p:nvSpPr>
                  <p:cNvPr id="7209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2205"/>
                    <a:ext cx="0" cy="36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2205"/>
                    <a:ext cx="0" cy="36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1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064" y="2568"/>
                    <a:ext cx="317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7212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1" y="2069"/>
                    <a:ext cx="1950" cy="545"/>
                    <a:chOff x="431" y="2069"/>
                    <a:chExt cx="1950" cy="545"/>
                  </a:xfrm>
                </p:grpSpPr>
                <p:sp>
                  <p:nvSpPr>
                    <p:cNvPr id="721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2205"/>
                      <a:ext cx="363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4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37" y="2069"/>
                      <a:ext cx="91" cy="227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64" y="2205"/>
                      <a:ext cx="31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6" name="AutoShape 30"/>
                    <p:cNvSpPr>
                      <a:spLocks/>
                    </p:cNvSpPr>
                    <p:nvPr/>
                  </p:nvSpPr>
                  <p:spPr bwMode="auto">
                    <a:xfrm rot="5400000">
                      <a:off x="1270" y="1729"/>
                      <a:ext cx="181" cy="953"/>
                    </a:xfrm>
                    <a:prstGeom prst="leftBracket">
                      <a:avLst>
                        <a:gd name="adj" fmla="val 154860"/>
                      </a:avLst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17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1" y="2614"/>
                      <a:ext cx="1587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720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018" y="2523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204" name="Text Box 68"/>
              <p:cNvSpPr txBox="1">
                <a:spLocks noChangeArrowheads="1"/>
              </p:cNvSpPr>
              <p:nvPr/>
            </p:nvSpPr>
            <p:spPr bwMode="auto">
              <a:xfrm>
                <a:off x="385" y="2205"/>
                <a:ext cx="200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3600" b="0"/>
                  <a:t>ЗАМОРОЗК И</a:t>
                </a:r>
              </a:p>
            </p:txBody>
          </p:sp>
          <p:sp>
            <p:nvSpPr>
              <p:cNvPr id="7205" name="Line 69"/>
              <p:cNvSpPr>
                <a:spLocks noChangeShapeType="1"/>
              </p:cNvSpPr>
              <p:nvPr/>
            </p:nvSpPr>
            <p:spPr bwMode="auto">
              <a:xfrm>
                <a:off x="1927" y="2069"/>
                <a:ext cx="91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202" name="Line 80"/>
            <p:cNvSpPr>
              <a:spLocks noChangeShapeType="1"/>
            </p:cNvSpPr>
            <p:nvPr/>
          </p:nvSpPr>
          <p:spPr bwMode="auto">
            <a:xfrm>
              <a:off x="748" y="2205"/>
              <a:ext cx="0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09"/>
          <p:cNvGrpSpPr>
            <a:grpSpLocks/>
          </p:cNvGrpSpPr>
          <p:nvPr/>
        </p:nvGrpSpPr>
        <p:grpSpPr bwMode="auto">
          <a:xfrm>
            <a:off x="4572000" y="3789363"/>
            <a:ext cx="3889375" cy="863600"/>
            <a:chOff x="2925" y="2115"/>
            <a:chExt cx="2450" cy="544"/>
          </a:xfrm>
        </p:grpSpPr>
        <p:sp>
          <p:nvSpPr>
            <p:cNvPr id="7186" name="Text Box 26"/>
            <p:cNvSpPr txBox="1">
              <a:spLocks noChangeArrowheads="1"/>
            </p:cNvSpPr>
            <p:nvPr/>
          </p:nvSpPr>
          <p:spPr bwMode="auto">
            <a:xfrm>
              <a:off x="2925" y="2205"/>
              <a:ext cx="242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3600" b="0"/>
                <a:t>ПРИШКОЛЬНЫЙ</a:t>
              </a:r>
            </a:p>
          </p:txBody>
        </p:sp>
        <p:sp>
          <p:nvSpPr>
            <p:cNvPr id="7187" name="Line 29"/>
            <p:cNvSpPr>
              <a:spLocks noChangeShapeType="1"/>
            </p:cNvSpPr>
            <p:nvPr/>
          </p:nvSpPr>
          <p:spPr bwMode="auto">
            <a:xfrm>
              <a:off x="3606" y="2251"/>
              <a:ext cx="0" cy="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34"/>
            <p:cNvSpPr>
              <a:spLocks noChangeShapeType="1"/>
            </p:cNvSpPr>
            <p:nvPr/>
          </p:nvSpPr>
          <p:spPr bwMode="auto">
            <a:xfrm>
              <a:off x="4740" y="2115"/>
              <a:ext cx="90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7189" name="Group 83"/>
            <p:cNvGrpSpPr>
              <a:grpSpLocks/>
            </p:cNvGrpSpPr>
            <p:nvPr/>
          </p:nvGrpSpPr>
          <p:grpSpPr bwMode="auto">
            <a:xfrm>
              <a:off x="2925" y="2115"/>
              <a:ext cx="2450" cy="544"/>
              <a:chOff x="2925" y="2115"/>
              <a:chExt cx="2450" cy="544"/>
            </a:xfrm>
          </p:grpSpPr>
          <p:sp>
            <p:nvSpPr>
              <p:cNvPr id="7190" name="Line 84"/>
              <p:cNvSpPr>
                <a:spLocks noChangeShapeType="1"/>
              </p:cNvSpPr>
              <p:nvPr/>
            </p:nvSpPr>
            <p:spPr bwMode="auto">
              <a:xfrm>
                <a:off x="2925" y="2659"/>
                <a:ext cx="18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7191" name="Group 85"/>
              <p:cNvGrpSpPr>
                <a:grpSpLocks/>
              </p:cNvGrpSpPr>
              <p:nvPr/>
            </p:nvGrpSpPr>
            <p:grpSpPr bwMode="auto">
              <a:xfrm>
                <a:off x="2925" y="2115"/>
                <a:ext cx="2450" cy="544"/>
                <a:chOff x="2925" y="2115"/>
                <a:chExt cx="2450" cy="544"/>
              </a:xfrm>
            </p:grpSpPr>
            <p:sp>
              <p:nvSpPr>
                <p:cNvPr id="7192" name="Line 86"/>
                <p:cNvSpPr>
                  <a:spLocks noChangeShapeType="1"/>
                </p:cNvSpPr>
                <p:nvPr/>
              </p:nvSpPr>
              <p:spPr bwMode="auto">
                <a:xfrm>
                  <a:off x="2971" y="2251"/>
                  <a:ext cx="63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3" name="AutoShape 87"/>
                <p:cNvSpPr>
                  <a:spLocks/>
                </p:cNvSpPr>
                <p:nvPr/>
              </p:nvSpPr>
              <p:spPr bwMode="auto">
                <a:xfrm rot="5400000">
                  <a:off x="4014" y="1797"/>
                  <a:ext cx="181" cy="907"/>
                </a:xfrm>
                <a:prstGeom prst="leftBracket">
                  <a:avLst>
                    <a:gd name="adj" fmla="val 147385"/>
                  </a:avLst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194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4604" y="2115"/>
                  <a:ext cx="136" cy="22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5" name="Line 89"/>
                <p:cNvSpPr>
                  <a:spLocks noChangeShapeType="1"/>
                </p:cNvSpPr>
                <p:nvPr/>
              </p:nvSpPr>
              <p:spPr bwMode="auto">
                <a:xfrm>
                  <a:off x="4830" y="216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6" name="Line 90"/>
                <p:cNvSpPr>
                  <a:spLocks noChangeShapeType="1"/>
                </p:cNvSpPr>
                <p:nvPr/>
              </p:nvSpPr>
              <p:spPr bwMode="auto">
                <a:xfrm>
                  <a:off x="4830" y="2160"/>
                  <a:ext cx="5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7" name="Line 91"/>
                <p:cNvSpPr>
                  <a:spLocks noChangeShapeType="1"/>
                </p:cNvSpPr>
                <p:nvPr/>
              </p:nvSpPr>
              <p:spPr bwMode="auto">
                <a:xfrm>
                  <a:off x="4830" y="2659"/>
                  <a:ext cx="545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8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5375" y="2160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199" name="Line 93"/>
                <p:cNvSpPr>
                  <a:spLocks noChangeShapeType="1"/>
                </p:cNvSpPr>
                <p:nvPr/>
              </p:nvSpPr>
              <p:spPr bwMode="auto">
                <a:xfrm>
                  <a:off x="2925" y="2568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20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785" y="2568"/>
                  <a:ext cx="0" cy="9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351" name="Text Box 111"/>
          <p:cNvSpPr txBox="1">
            <a:spLocks noChangeArrowheads="1"/>
          </p:cNvSpPr>
          <p:nvPr/>
        </p:nvSpPr>
        <p:spPr bwMode="auto">
          <a:xfrm>
            <a:off x="1042988" y="3068638"/>
            <a:ext cx="1428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мороз</a:t>
            </a:r>
          </a:p>
        </p:txBody>
      </p:sp>
      <p:sp>
        <p:nvSpPr>
          <p:cNvPr id="10352" name="AutoShape 112"/>
          <p:cNvSpPr>
            <a:spLocks/>
          </p:cNvSpPr>
          <p:nvPr/>
        </p:nvSpPr>
        <p:spPr bwMode="auto">
          <a:xfrm rot="-5400000">
            <a:off x="1620044" y="2564607"/>
            <a:ext cx="215900" cy="1223962"/>
          </a:xfrm>
          <a:prstGeom prst="rightBracket">
            <a:avLst>
              <a:gd name="adj" fmla="val 24009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53" name="Text Box 113"/>
          <p:cNvSpPr txBox="1">
            <a:spLocks noChangeArrowheads="1"/>
          </p:cNvSpPr>
          <p:nvPr/>
        </p:nvSpPr>
        <p:spPr bwMode="auto">
          <a:xfrm>
            <a:off x="5867400" y="3213100"/>
            <a:ext cx="1457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школа</a:t>
            </a:r>
          </a:p>
        </p:txBody>
      </p:sp>
      <p:sp>
        <p:nvSpPr>
          <p:cNvPr id="10354" name="AutoShape 114"/>
          <p:cNvSpPr>
            <a:spLocks/>
          </p:cNvSpPr>
          <p:nvPr/>
        </p:nvSpPr>
        <p:spPr bwMode="auto">
          <a:xfrm rot="-5400000">
            <a:off x="6373019" y="2780506"/>
            <a:ext cx="215900" cy="1081088"/>
          </a:xfrm>
          <a:prstGeom prst="rightBracket">
            <a:avLst>
              <a:gd name="adj" fmla="val 212071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0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animBg="1"/>
      <p:bldP spid="10254" grpId="0" animBg="1"/>
      <p:bldP spid="10286" grpId="0" animBg="1"/>
      <p:bldP spid="10288" grpId="0" animBg="1"/>
      <p:bldP spid="10289" grpId="0" animBg="1"/>
      <p:bldP spid="10295" grpId="0" animBg="1"/>
      <p:bldP spid="10351" grpId="0"/>
      <p:bldP spid="10352" grpId="0" animBg="1"/>
      <p:bldP spid="10353" grpId="0"/>
      <p:bldP spid="103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rgbClr val="0080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87137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                Черёмуха   цветёт  в  мае.</a:t>
            </a:r>
          </a:p>
          <a:p>
            <a:endParaRPr lang="ru-RU" sz="3200"/>
          </a:p>
          <a:p>
            <a:r>
              <a:rPr lang="ru-RU" sz="3200"/>
              <a:t>Что? черёмуха  -  подлежащее (имя сущ.)</a:t>
            </a:r>
          </a:p>
          <a:p>
            <a:r>
              <a:rPr lang="ru-RU" sz="3200"/>
              <a:t>Что делает?  цветёт -  сказуемое (глагол)    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Главные члены предложения</a:t>
            </a:r>
          </a:p>
        </p:txBody>
      </p:sp>
      <p:sp>
        <p:nvSpPr>
          <p:cNvPr id="8196" name="Line 7"/>
          <p:cNvSpPr>
            <a:spLocks noChangeShapeType="1"/>
          </p:cNvSpPr>
          <p:nvPr/>
        </p:nvSpPr>
        <p:spPr bwMode="auto">
          <a:xfrm flipV="1">
            <a:off x="0" y="1268413"/>
            <a:ext cx="9144000" cy="158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787900" y="1412875"/>
            <a:ext cx="1243013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КТО?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659563" y="1412875"/>
            <a:ext cx="1296987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ЧТО?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547813" y="2924175"/>
            <a:ext cx="2489200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ЧТО ДЕЛАЛ?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003800" y="2924175"/>
            <a:ext cx="2855913" cy="519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ЧТО  ДЕЛАЕТ?</a:t>
            </a:r>
            <a:r>
              <a:rPr lang="ru-RU" sz="1800" b="0"/>
              <a:t> 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84213" y="3573463"/>
            <a:ext cx="3995737" cy="5191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ЧТО БУДЕТ ДЕЛАТЬ?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364163" y="3573463"/>
            <a:ext cx="1944687" cy="51911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КАКОВ?</a:t>
            </a:r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4356100" y="494188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4356100" y="5084763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2124075" y="4868863"/>
            <a:ext cx="20161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84213" y="1412875"/>
            <a:ext cx="3600450" cy="595313"/>
            <a:chOff x="431" y="890"/>
            <a:chExt cx="2268" cy="375"/>
          </a:xfrm>
        </p:grpSpPr>
        <p:sp>
          <p:nvSpPr>
            <p:cNvPr id="8212" name="Rectangle 2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31" y="890"/>
              <a:ext cx="2268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521" y="935"/>
              <a:ext cx="2087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Подлежащее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203575" y="2133600"/>
            <a:ext cx="3167063" cy="641350"/>
            <a:chOff x="2018" y="1344"/>
            <a:chExt cx="1995" cy="404"/>
          </a:xfrm>
        </p:grpSpPr>
        <p:sp>
          <p:nvSpPr>
            <p:cNvPr id="8210" name="Text Box 8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18" y="1344"/>
              <a:ext cx="1995" cy="40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3600"/>
                <a:t> </a:t>
              </a:r>
              <a:r>
                <a:rPr lang="ru-RU" sz="3200"/>
                <a:t>     </a:t>
              </a:r>
            </a:p>
          </p:txBody>
        </p:sp>
        <p:sp>
          <p:nvSpPr>
            <p:cNvPr id="8211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2109" y="1389"/>
              <a:ext cx="1814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Сказуемое</a:t>
              </a:r>
            </a:p>
          </p:txBody>
        </p:sp>
      </p:grpSp>
      <p:pic>
        <p:nvPicPr>
          <p:cNvPr id="2077" name="Picture 29" descr="09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2588" y="2636838"/>
            <a:ext cx="1141412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AutoShape 31">
            <a:hlinkClick r:id="rId5" action="ppaction://hlinksldjump" highlightClick="1">
              <a:snd r:embed="rId6" name="wind.wav"/>
            </a:hlinkClick>
          </p:cNvPr>
          <p:cNvSpPr>
            <a:spLocks noChangeArrowheads="1"/>
          </p:cNvSpPr>
          <p:nvPr/>
        </p:nvSpPr>
        <p:spPr bwMode="auto">
          <a:xfrm>
            <a:off x="77406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20"/>
                            </p:stCondLst>
                            <p:childTnLst>
                              <p:par>
                                <p:cTn id="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00"/>
                            </p:stCondLst>
                            <p:childTnLst>
                              <p:par>
                                <p:cTn id="9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900"/>
                            </p:stCondLst>
                            <p:childTnLst>
                              <p:par>
                                <p:cTn id="9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59" grpId="0" animBg="1"/>
      <p:bldP spid="2060" grpId="0" animBg="1"/>
      <p:bldP spid="2061" grpId="0" animBg="1"/>
      <p:bldP spid="2062" grpId="0" animBg="1"/>
      <p:bldP spid="2065" grpId="0" animBg="1"/>
      <p:bldP spid="2066" grpId="0" animBg="1"/>
      <p:bldP spid="20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50000">
              <a:srgbClr val="99FF66"/>
            </a:gs>
            <a:gs pos="100000">
              <a:srgbClr val="33CC3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AutoShape 11"/>
          <p:cNvSpPr>
            <a:spLocks noChangeArrowheads="1"/>
          </p:cNvSpPr>
          <p:nvPr/>
        </p:nvSpPr>
        <p:spPr bwMode="auto">
          <a:xfrm>
            <a:off x="1258888" y="1412875"/>
            <a:ext cx="7488237" cy="10080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О ком  или о чём говорится в предложении. 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Кто?   Что?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ru-RU" b="0">
                <a:effectLst>
                  <a:outerShdw blurRad="38100" dist="38100" dir="2700000" algn="tl">
                    <a:srgbClr val="FFFFFF"/>
                  </a:outerShdw>
                </a:effectLst>
              </a:rPr>
              <a:t>В предложении выражено:</a:t>
            </a: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693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Главные члены предложения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221" name="Group 24"/>
          <p:cNvGrpSpPr>
            <a:grpSpLocks/>
          </p:cNvGrpSpPr>
          <p:nvPr/>
        </p:nvGrpSpPr>
        <p:grpSpPr bwMode="auto">
          <a:xfrm>
            <a:off x="0" y="1196975"/>
            <a:ext cx="971550" cy="5661025"/>
            <a:chOff x="0" y="754"/>
            <a:chExt cx="612" cy="3566"/>
          </a:xfrm>
        </p:grpSpPr>
        <p:sp>
          <p:nvSpPr>
            <p:cNvPr id="37901" name="AutoShape 13"/>
            <p:cNvSpPr>
              <a:spLocks noChangeArrowheads="1"/>
            </p:cNvSpPr>
            <p:nvPr/>
          </p:nvSpPr>
          <p:spPr bwMode="auto">
            <a:xfrm>
              <a:off x="0" y="754"/>
              <a:ext cx="612" cy="3566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FCC"/>
                </a:gs>
                <a:gs pos="100000">
                  <a:srgbClr val="FFFF66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58" y="845"/>
              <a:ext cx="317" cy="331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П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о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д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л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е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ж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а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щ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е</a:t>
              </a:r>
            </a:p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е</a:t>
              </a:r>
            </a:p>
          </p:txBody>
        </p:sp>
      </p:grp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331913" y="2565400"/>
            <a:ext cx="5903912" cy="579438"/>
          </a:xfrm>
          <a:prstGeom prst="rect">
            <a:avLst/>
          </a:prstGeom>
          <a:solidFill>
            <a:srgbClr val="FFFF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0" i="1"/>
              <a:t>именем  существительным: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1403350" y="3933825"/>
            <a:ext cx="3382963" cy="579438"/>
          </a:xfrm>
          <a:prstGeom prst="rect">
            <a:avLst/>
          </a:prstGeom>
          <a:solidFill>
            <a:srgbClr val="FFFF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0" i="1"/>
              <a:t>местоимением: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1476375" y="5300663"/>
            <a:ext cx="3816350" cy="579437"/>
          </a:xfrm>
          <a:prstGeom prst="rect">
            <a:avLst/>
          </a:prstGeom>
          <a:solidFill>
            <a:srgbClr val="FFFFD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0" i="1"/>
              <a:t>сочетанием слов: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627313" y="3213100"/>
            <a:ext cx="5040312" cy="647700"/>
            <a:chOff x="1655" y="2024"/>
            <a:chExt cx="3175" cy="408"/>
          </a:xfrm>
        </p:grpSpPr>
        <p:sp>
          <p:nvSpPr>
            <p:cNvPr id="37902" name="AutoShape 14"/>
            <p:cNvSpPr>
              <a:spLocks noChangeArrowheads="1"/>
            </p:cNvSpPr>
            <p:nvPr/>
          </p:nvSpPr>
          <p:spPr bwMode="auto">
            <a:xfrm>
              <a:off x="1655" y="2024"/>
              <a:ext cx="3175" cy="40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00"/>
                </a:gs>
                <a:gs pos="50000">
                  <a:srgbClr val="99FF66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/>
                <a:t>Ученик сел за парту</a:t>
              </a:r>
              <a:r>
                <a:rPr lang="ru-RU" b="0"/>
                <a:t>.</a:t>
              </a:r>
            </a:p>
          </p:txBody>
        </p:sp>
        <p:sp>
          <p:nvSpPr>
            <p:cNvPr id="9241" name="Line 17"/>
            <p:cNvSpPr>
              <a:spLocks noChangeShapeType="1"/>
            </p:cNvSpPr>
            <p:nvPr/>
          </p:nvSpPr>
          <p:spPr bwMode="auto">
            <a:xfrm>
              <a:off x="2064" y="2341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19250" y="4581525"/>
            <a:ext cx="6697663" cy="649288"/>
            <a:chOff x="1020" y="2886"/>
            <a:chExt cx="4219" cy="409"/>
          </a:xfrm>
        </p:grpSpPr>
        <p:sp>
          <p:nvSpPr>
            <p:cNvPr id="37903" name="AutoShape 15"/>
            <p:cNvSpPr>
              <a:spLocks noChangeArrowheads="1"/>
            </p:cNvSpPr>
            <p:nvPr/>
          </p:nvSpPr>
          <p:spPr bwMode="auto">
            <a:xfrm>
              <a:off x="1020" y="2886"/>
              <a:ext cx="4219" cy="4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00"/>
                </a:gs>
                <a:gs pos="50000">
                  <a:srgbClr val="99FF66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/>
                <a:t> Он старательно выполняет задание</a:t>
              </a:r>
              <a:r>
                <a:rPr lang="ru-RU" b="0"/>
                <a:t>.</a:t>
              </a:r>
            </a:p>
          </p:txBody>
        </p:sp>
        <p:sp>
          <p:nvSpPr>
            <p:cNvPr id="9239" name="Line 18"/>
            <p:cNvSpPr>
              <a:spLocks noChangeShapeType="1"/>
            </p:cNvSpPr>
            <p:nvPr/>
          </p:nvSpPr>
          <p:spPr bwMode="auto">
            <a:xfrm>
              <a:off x="1111" y="3249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1187450" y="5949950"/>
            <a:ext cx="7777163" cy="649288"/>
            <a:chOff x="748" y="3748"/>
            <a:chExt cx="4899" cy="409"/>
          </a:xfrm>
        </p:grpSpPr>
        <p:sp>
          <p:nvSpPr>
            <p:cNvPr id="37904" name="AutoShape 16"/>
            <p:cNvSpPr>
              <a:spLocks noChangeArrowheads="1"/>
            </p:cNvSpPr>
            <p:nvPr/>
          </p:nvSpPr>
          <p:spPr bwMode="auto">
            <a:xfrm>
              <a:off x="748" y="3748"/>
              <a:ext cx="4899" cy="40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00"/>
                </a:gs>
                <a:gs pos="50000">
                  <a:srgbClr val="99FF66"/>
                </a:gs>
                <a:gs pos="100000">
                  <a:srgbClr val="00CC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/>
                <a:t>Юрий  Клочков ученик третьего класса.</a:t>
              </a:r>
              <a:endParaRPr lang="ru-RU" b="0"/>
            </a:p>
          </p:txBody>
        </p:sp>
        <p:sp>
          <p:nvSpPr>
            <p:cNvPr id="9237" name="Line 20"/>
            <p:cNvSpPr>
              <a:spLocks noChangeShapeType="1"/>
            </p:cNvSpPr>
            <p:nvPr/>
          </p:nvSpPr>
          <p:spPr bwMode="auto">
            <a:xfrm>
              <a:off x="1020" y="4110"/>
              <a:ext cx="163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7524750" y="220503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3" name="Line 35"/>
          <p:cNvSpPr>
            <a:spLocks noChangeShapeType="1"/>
          </p:cNvSpPr>
          <p:nvPr/>
        </p:nvSpPr>
        <p:spPr bwMode="auto">
          <a:xfrm>
            <a:off x="8532813" y="2205038"/>
            <a:ext cx="0" cy="719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4" name="Line 36"/>
          <p:cNvSpPr>
            <a:spLocks noChangeShapeType="1"/>
          </p:cNvSpPr>
          <p:nvPr/>
        </p:nvSpPr>
        <p:spPr bwMode="auto">
          <a:xfrm flipH="1" flipV="1">
            <a:off x="7235825" y="2924175"/>
            <a:ext cx="12969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6" name="Line 38"/>
          <p:cNvSpPr>
            <a:spLocks noChangeShapeType="1"/>
          </p:cNvSpPr>
          <p:nvPr/>
        </p:nvSpPr>
        <p:spPr bwMode="auto">
          <a:xfrm>
            <a:off x="8532813" y="2924175"/>
            <a:ext cx="0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27" name="Line 39"/>
          <p:cNvSpPr>
            <a:spLocks noChangeShapeType="1"/>
          </p:cNvSpPr>
          <p:nvPr/>
        </p:nvSpPr>
        <p:spPr bwMode="auto">
          <a:xfrm flipH="1">
            <a:off x="4859338" y="4149725"/>
            <a:ext cx="3673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929" name="Line 41"/>
          <p:cNvSpPr>
            <a:spLocks noChangeShapeType="1"/>
          </p:cNvSpPr>
          <p:nvPr/>
        </p:nvSpPr>
        <p:spPr bwMode="auto">
          <a:xfrm>
            <a:off x="8532813" y="4149725"/>
            <a:ext cx="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30" name="Line 42"/>
          <p:cNvSpPr>
            <a:spLocks noChangeShapeType="1"/>
          </p:cNvSpPr>
          <p:nvPr/>
        </p:nvSpPr>
        <p:spPr bwMode="auto">
          <a:xfrm flipH="1">
            <a:off x="5364163" y="5589588"/>
            <a:ext cx="31686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5" name="AutoShape 46">
            <a:hlinkClick r:id="rId2" action="ppaction://hlinksldjump" highlightClick="1">
              <a:snd r:embed="rId3" name="wind.wav"/>
            </a:hlinkClick>
          </p:cNvPr>
          <p:cNvSpPr>
            <a:spLocks noChangeArrowheads="1"/>
          </p:cNvSpPr>
          <p:nvPr/>
        </p:nvSpPr>
        <p:spPr bwMode="auto">
          <a:xfrm>
            <a:off x="7918450" y="6497638"/>
            <a:ext cx="1225550" cy="36036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9" grpId="0" animBg="1"/>
      <p:bldP spid="37897" grpId="0" animBg="1"/>
      <p:bldP spid="37898" grpId="0" animBg="1"/>
      <p:bldP spid="37900" grpId="0" animBg="1"/>
      <p:bldP spid="37916" grpId="0" animBg="1"/>
      <p:bldP spid="37923" grpId="0" animBg="1"/>
      <p:bldP spid="37924" grpId="0" animBg="1"/>
      <p:bldP spid="37926" grpId="0" animBg="1"/>
      <p:bldP spid="37927" grpId="0" animBg="1"/>
      <p:bldP spid="37929" grpId="0" animBg="1"/>
      <p:bldP spid="379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00"/>
            </a:gs>
            <a:gs pos="100000">
              <a:srgbClr val="CC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904875"/>
            <a:ext cx="1370013" cy="5953125"/>
          </a:xfrm>
          <a:prstGeom prst="bevel">
            <a:avLst>
              <a:gd name="adj" fmla="val 12500"/>
            </a:avLst>
          </a:prstGeom>
          <a:solidFill>
            <a:srgbClr val="FFFF00"/>
          </a:solidFill>
          <a:ln w="38100" cap="rnd">
            <a:solidFill>
              <a:srgbClr val="99CC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Georgia" pitchFamily="18" charset="0"/>
              </a:rPr>
              <a:t>С </a:t>
            </a:r>
          </a:p>
          <a:p>
            <a:pPr algn="ctr"/>
            <a:r>
              <a:rPr lang="ru-RU" sz="4000">
                <a:latin typeface="Georgia" pitchFamily="18" charset="0"/>
              </a:rPr>
              <a:t>к </a:t>
            </a:r>
          </a:p>
          <a:p>
            <a:pPr algn="ctr"/>
            <a:r>
              <a:rPr lang="ru-RU" sz="4000">
                <a:latin typeface="Georgia" pitchFamily="18" charset="0"/>
              </a:rPr>
              <a:t>а </a:t>
            </a:r>
          </a:p>
          <a:p>
            <a:pPr algn="ctr"/>
            <a:r>
              <a:rPr lang="ru-RU" sz="4000">
                <a:latin typeface="Georgia" pitchFamily="18" charset="0"/>
              </a:rPr>
              <a:t>з</a:t>
            </a:r>
          </a:p>
          <a:p>
            <a:pPr algn="ctr"/>
            <a:r>
              <a:rPr lang="ru-RU" sz="4000">
                <a:latin typeface="Georgia" pitchFamily="18" charset="0"/>
              </a:rPr>
              <a:t> у </a:t>
            </a:r>
          </a:p>
          <a:p>
            <a:pPr algn="ctr"/>
            <a:r>
              <a:rPr lang="ru-RU" sz="4000">
                <a:latin typeface="Georgia" pitchFamily="18" charset="0"/>
              </a:rPr>
              <a:t>е </a:t>
            </a:r>
          </a:p>
          <a:p>
            <a:pPr algn="ctr"/>
            <a:r>
              <a:rPr lang="ru-RU" sz="4000">
                <a:latin typeface="Georgia" pitchFamily="18" charset="0"/>
              </a:rPr>
              <a:t>м </a:t>
            </a:r>
          </a:p>
          <a:p>
            <a:pPr algn="ctr"/>
            <a:r>
              <a:rPr lang="ru-RU" sz="4000">
                <a:latin typeface="Georgia" pitchFamily="18" charset="0"/>
              </a:rPr>
              <a:t>о </a:t>
            </a:r>
          </a:p>
          <a:p>
            <a:pPr algn="ctr"/>
            <a:r>
              <a:rPr lang="ru-RU" sz="4000">
                <a:latin typeface="Georgia" pitchFamily="18" charset="0"/>
              </a:rPr>
              <a:t>е</a:t>
            </a:r>
            <a:endParaRPr lang="ru-RU" sz="1200">
              <a:latin typeface="Georgia" pitchFamily="18" charset="0"/>
            </a:endParaRPr>
          </a:p>
        </p:txBody>
      </p:sp>
      <p:sp>
        <p:nvSpPr>
          <p:cNvPr id="10243" name="WordArt 47"/>
          <p:cNvSpPr>
            <a:spLocks noChangeArrowheads="1" noChangeShapeType="1" noTextEdit="1"/>
          </p:cNvSpPr>
          <p:nvPr/>
        </p:nvSpPr>
        <p:spPr bwMode="auto">
          <a:xfrm>
            <a:off x="539750" y="0"/>
            <a:ext cx="83534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Главные члены предложения</a:t>
            </a:r>
          </a:p>
        </p:txBody>
      </p:sp>
      <p:sp>
        <p:nvSpPr>
          <p:cNvPr id="3125" name="AutoShape 53"/>
          <p:cNvSpPr>
            <a:spLocks noChangeArrowheads="1"/>
          </p:cNvSpPr>
          <p:nvPr/>
        </p:nvSpPr>
        <p:spPr bwMode="auto">
          <a:xfrm>
            <a:off x="1476375" y="1341438"/>
            <a:ext cx="7488238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0"/>
              <a:t>Действие предмета, его состояние, чувства.</a:t>
            </a:r>
          </a:p>
          <a:p>
            <a:pPr algn="ctr"/>
            <a:r>
              <a:rPr lang="ru-RU" b="0"/>
              <a:t> В предложении выражено:</a:t>
            </a:r>
          </a:p>
        </p:txBody>
      </p:sp>
      <p:sp>
        <p:nvSpPr>
          <p:cNvPr id="3126" name="Text Box 54">
            <a:hlinkClick r:id="rId2" action="ppaction://hlinksldjump" tooltip="Жми сюда"/>
          </p:cNvPr>
          <p:cNvSpPr txBox="1">
            <a:spLocks noChangeArrowheads="1"/>
          </p:cNvSpPr>
          <p:nvPr/>
        </p:nvSpPr>
        <p:spPr bwMode="auto">
          <a:xfrm>
            <a:off x="1619250" y="2349500"/>
            <a:ext cx="3960813" cy="617538"/>
          </a:xfrm>
          <a:prstGeom prst="rect">
            <a:avLst/>
          </a:prstGeom>
          <a:solidFill>
            <a:srgbClr val="FFFFDB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0" i="1"/>
              <a:t>глаголом:</a:t>
            </a:r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auto">
          <a:xfrm>
            <a:off x="7524750" y="2060575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 flipH="1" flipV="1">
            <a:off x="5651500" y="2636838"/>
            <a:ext cx="28813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auto">
          <a:xfrm>
            <a:off x="8532813" y="20605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0" name="Text Box 58">
            <a:hlinkClick r:id="rId3" action="ppaction://hlinksldjump" tooltip="Жми сюда"/>
          </p:cNvPr>
          <p:cNvSpPr txBox="1">
            <a:spLocks noChangeArrowheads="1"/>
          </p:cNvSpPr>
          <p:nvPr/>
        </p:nvSpPr>
        <p:spPr bwMode="auto">
          <a:xfrm>
            <a:off x="1619250" y="3284538"/>
            <a:ext cx="5976938" cy="557212"/>
          </a:xfrm>
          <a:prstGeom prst="rect">
            <a:avLst/>
          </a:prstGeom>
          <a:solidFill>
            <a:srgbClr val="FFFFDB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i="1"/>
              <a:t>именем прилагательным</a:t>
            </a:r>
          </a:p>
        </p:txBody>
      </p:sp>
      <p:sp>
        <p:nvSpPr>
          <p:cNvPr id="3135" name="Text Box 63">
            <a:hlinkClick r:id="rId4" action="ppaction://hlinksldjump" tooltip="Жми сюда"/>
          </p:cNvPr>
          <p:cNvSpPr txBox="1">
            <a:spLocks noChangeArrowheads="1"/>
          </p:cNvSpPr>
          <p:nvPr/>
        </p:nvSpPr>
        <p:spPr bwMode="auto">
          <a:xfrm>
            <a:off x="1619250" y="4292600"/>
            <a:ext cx="6048375" cy="557213"/>
          </a:xfrm>
          <a:prstGeom prst="rect">
            <a:avLst/>
          </a:prstGeom>
          <a:solidFill>
            <a:srgbClr val="FFFFDB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именем</a:t>
            </a:r>
            <a:r>
              <a:rPr lang="ru-RU" b="0"/>
              <a:t> </a:t>
            </a:r>
            <a:r>
              <a:rPr lang="ru-RU" i="1"/>
              <a:t>существительным</a:t>
            </a:r>
          </a:p>
        </p:txBody>
      </p:sp>
      <p:sp>
        <p:nvSpPr>
          <p:cNvPr id="3136" name="Text Box 64">
            <a:hlinkClick r:id="rId5" action="ppaction://hlinksldjump" tooltip="Жми сюда"/>
          </p:cNvPr>
          <p:cNvSpPr txBox="1">
            <a:spLocks noChangeArrowheads="1"/>
          </p:cNvSpPr>
          <p:nvPr/>
        </p:nvSpPr>
        <p:spPr bwMode="auto">
          <a:xfrm>
            <a:off x="1619250" y="5300663"/>
            <a:ext cx="6048375" cy="984250"/>
          </a:xfrm>
          <a:prstGeom prst="rect">
            <a:avLst/>
          </a:prstGeom>
          <a:solidFill>
            <a:srgbClr val="FFFFDB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/>
              <a:t>краткой формой имени прилагательного</a:t>
            </a:r>
          </a:p>
        </p:txBody>
      </p:sp>
      <p:sp>
        <p:nvSpPr>
          <p:cNvPr id="3137" name="Line 65"/>
          <p:cNvSpPr>
            <a:spLocks noChangeShapeType="1"/>
          </p:cNvSpPr>
          <p:nvPr/>
        </p:nvSpPr>
        <p:spPr bwMode="auto">
          <a:xfrm>
            <a:off x="8532813" y="2636838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38" name="Line 66"/>
          <p:cNvSpPr>
            <a:spLocks noChangeShapeType="1"/>
          </p:cNvSpPr>
          <p:nvPr/>
        </p:nvSpPr>
        <p:spPr bwMode="auto">
          <a:xfrm flipH="1">
            <a:off x="7667625" y="3500438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39" name="Line 67"/>
          <p:cNvSpPr>
            <a:spLocks noChangeShapeType="1"/>
          </p:cNvSpPr>
          <p:nvPr/>
        </p:nvSpPr>
        <p:spPr bwMode="auto">
          <a:xfrm>
            <a:off x="8532813" y="3500438"/>
            <a:ext cx="0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 flipH="1">
            <a:off x="7740650" y="4508500"/>
            <a:ext cx="792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41" name="Line 69"/>
          <p:cNvSpPr>
            <a:spLocks noChangeShapeType="1"/>
          </p:cNvSpPr>
          <p:nvPr/>
        </p:nvSpPr>
        <p:spPr bwMode="auto">
          <a:xfrm>
            <a:off x="8532813" y="4508500"/>
            <a:ext cx="0" cy="1225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 flipH="1">
            <a:off x="7667625" y="5734050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3143" name="Picture 71" descr="line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6308725"/>
            <a:ext cx="35274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9" name="AutoShape 73">
            <a:hlinkClick r:id="rId7" action="ppaction://hlinksldjump" highlightClick="1">
              <a:snd r:embed="rId8" name="wind.wav"/>
            </a:hlinkClick>
          </p:cNvPr>
          <p:cNvSpPr>
            <a:spLocks noChangeArrowheads="1"/>
          </p:cNvSpPr>
          <p:nvPr/>
        </p:nvSpPr>
        <p:spPr bwMode="auto">
          <a:xfrm>
            <a:off x="7740650" y="6308725"/>
            <a:ext cx="1225550" cy="360363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/>
              <a:t>содержание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7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2572</Words>
  <Application>Microsoft Office PowerPoint</Application>
  <PresentationFormat>Экран (4:3)</PresentationFormat>
  <Paragraphs>744</Paragraphs>
  <Slides>56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школа 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apostol</dc:creator>
  <cp:lastModifiedBy>HP Pavilion</cp:lastModifiedBy>
  <cp:revision>57</cp:revision>
  <dcterms:created xsi:type="dcterms:W3CDTF">2004-10-12T08:07:43Z</dcterms:created>
  <dcterms:modified xsi:type="dcterms:W3CDTF">2014-04-05T15:57:55Z</dcterms:modified>
</cp:coreProperties>
</file>